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587F0273" w14:textId="77777777" w:rsidR="005A3D76" w:rsidRPr="000419F7" w:rsidRDefault="005A3D76" w:rsidP="002C0B79">
      <w:pPr>
        <w:pStyle w:val="berschrift1"/>
        <w:spacing w:before="0" w:line="240" w:lineRule="auto"/>
        <w:jc w:val="center"/>
        <w:rPr>
          <w:rFonts w:cstheme="majorHAnsi"/>
          <w:color w:val="8FAD15" w:themeColor="accent5"/>
          <w:sz w:val="20"/>
          <w:szCs w:val="20"/>
          <w:lang w:val="en-GB"/>
          <w14:textFill>
            <w14:gradFill>
              <w14:gsLst>
                <w14:gs w14:pos="50000">
                  <w14:schemeClr w14:val="accent5"/>
                </w14:gs>
                <w14:gs w14:pos="0">
                  <w14:schemeClr w14:val="accent1"/>
                </w14:gs>
                <w14:gs w14:pos="100000">
                  <w14:schemeClr w14:val="accent4"/>
                </w14:gs>
              </w14:gsLst>
              <w14:lin w14:ang="0" w14:scaled="0"/>
            </w14:gradFill>
          </w14:textFill>
        </w:rPr>
      </w:pPr>
    </w:p>
    <w:p w14:paraId="76D1B2A7" w14:textId="77777777" w:rsidR="00984510" w:rsidRDefault="000E0C5D" w:rsidP="00984510">
      <w:pPr>
        <w:jc w:val="center"/>
        <w:rPr>
          <w:rFonts w:asciiTheme="majorHAnsi" w:eastAsiaTheme="majorEastAsia" w:hAnsiTheme="majorHAnsi" w:cs="Arial (Headings)"/>
          <w:b/>
          <w:caps/>
          <w:noProof/>
          <w:color w:val="5A4C40" w:themeColor="background2"/>
          <w:sz w:val="40"/>
          <w:szCs w:val="40"/>
          <w:lang w:val="de-DE"/>
        </w:rPr>
      </w:pPr>
      <w:r>
        <w:rPr>
          <w:rFonts w:asciiTheme="majorHAnsi" w:eastAsiaTheme="majorEastAsia" w:hAnsiTheme="majorHAnsi" w:cs="Arial (Headings)"/>
          <w:b/>
          <w:caps/>
          <w:noProof/>
          <w:color w:val="5A4C40" w:themeColor="background2"/>
          <w:sz w:val="40"/>
          <w:szCs w:val="40"/>
          <w:lang w:val="de-DE"/>
        </w:rPr>
        <w:t xml:space="preserve">Schneller Höhenausgleich </w:t>
      </w:r>
    </w:p>
    <w:p w14:paraId="17C593D0" w14:textId="4F046634" w:rsidR="000A45EF" w:rsidRDefault="000E0C5D" w:rsidP="00984510">
      <w:pPr>
        <w:jc w:val="center"/>
        <w:rPr>
          <w:rFonts w:asciiTheme="majorHAnsi" w:eastAsiaTheme="majorEastAsia" w:hAnsiTheme="majorHAnsi" w:cs="Arial (Headings)"/>
          <w:b/>
          <w:caps/>
          <w:noProof/>
          <w:color w:val="5A4C40" w:themeColor="background2"/>
          <w:sz w:val="40"/>
          <w:szCs w:val="40"/>
          <w:lang w:val="de-DE"/>
        </w:rPr>
      </w:pPr>
      <w:r>
        <w:rPr>
          <w:rFonts w:asciiTheme="majorHAnsi" w:eastAsiaTheme="majorEastAsia" w:hAnsiTheme="majorHAnsi" w:cs="Arial (Headings)"/>
          <w:b/>
          <w:caps/>
          <w:noProof/>
          <w:color w:val="5A4C40" w:themeColor="background2"/>
          <w:sz w:val="40"/>
          <w:szCs w:val="40"/>
          <w:lang w:val="de-DE"/>
        </w:rPr>
        <w:t>für unebene Böden</w:t>
      </w:r>
    </w:p>
    <w:p w14:paraId="22B48B77" w14:textId="77777777" w:rsidR="00321B85" w:rsidRDefault="00321B85" w:rsidP="006B559B">
      <w:pPr>
        <w:rPr>
          <w:b/>
          <w:bCs/>
          <w:noProof/>
          <w:lang w:val="fr-FR"/>
        </w:rPr>
      </w:pPr>
    </w:p>
    <w:p w14:paraId="795ACEC7" w14:textId="7DE203EA" w:rsidR="006B559B" w:rsidRDefault="00DC39A0" w:rsidP="006B559B">
      <w:pPr>
        <w:rPr>
          <w:b/>
          <w:bCs/>
          <w:noProof/>
          <w:lang w:val="fr-FR"/>
        </w:rPr>
      </w:pPr>
      <w:r w:rsidRPr="00F3214C">
        <w:rPr>
          <w:rFonts w:cs="Arial"/>
          <w:b/>
          <w:bCs/>
          <w:noProof/>
          <w:lang w:val="de-DE"/>
        </w:rPr>
        <w:drawing>
          <wp:anchor distT="0" distB="0" distL="114300" distR="114300" simplePos="0" relativeHeight="251661312" behindDoc="0" locked="0" layoutInCell="1" allowOverlap="1" wp14:anchorId="7DC5449C" wp14:editId="15367E4B">
            <wp:simplePos x="0" y="0"/>
            <wp:positionH relativeFrom="column">
              <wp:posOffset>24067</wp:posOffset>
            </wp:positionH>
            <wp:positionV relativeFrom="paragraph">
              <wp:posOffset>276225</wp:posOffset>
            </wp:positionV>
            <wp:extent cx="2045970" cy="1699260"/>
            <wp:effectExtent l="0" t="0" r="0" b="2540"/>
            <wp:wrapSquare wrapText="bothSides"/>
            <wp:docPr id="3" name="Grafik 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3" name="Grafik 1"/>
                    <pic:cNvPicPr/>
                  </pic:nvPicPr>
                  <pic:blipFill>
                    <a:blip r:embed="rId10" cstate="screen">
                      <a:extLst>
                        <a:ext uri="{28A0092B-C50C-407E-A947-70E740481C1C}">
                          <a14:useLocalDpi xmlns:a14="http://schemas.microsoft.com/office/drawing/2010/main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2045970" cy="169926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</w:p>
    <w:p w14:paraId="467BB449" w14:textId="40F816F8" w:rsidR="0042371B" w:rsidRDefault="00F3214C" w:rsidP="00F3214C">
      <w:pPr>
        <w:tabs>
          <w:tab w:val="left" w:pos="4253"/>
          <w:tab w:val="left" w:pos="4395"/>
        </w:tabs>
        <w:rPr>
          <w:rFonts w:cstheme="majorBidi"/>
          <w:noProof/>
          <w:lang w:val="de-DE"/>
        </w:rPr>
      </w:pPr>
      <w:r w:rsidRPr="00F3214C">
        <w:rPr>
          <w:rFonts w:cstheme="majorBidi"/>
          <w:b/>
          <w:bCs/>
          <w:noProof/>
          <w:lang w:val="de-DE"/>
        </w:rPr>
        <w:t xml:space="preserve">Düsseldorf, </w:t>
      </w:r>
      <w:r w:rsidR="001C727D">
        <w:rPr>
          <w:rFonts w:cstheme="majorBidi"/>
          <w:b/>
          <w:bCs/>
          <w:noProof/>
          <w:lang w:val="de-DE"/>
        </w:rPr>
        <w:t>02</w:t>
      </w:r>
      <w:r w:rsidR="00020E44">
        <w:rPr>
          <w:rFonts w:cstheme="majorBidi"/>
          <w:b/>
          <w:bCs/>
          <w:noProof/>
          <w:lang w:val="de-DE"/>
        </w:rPr>
        <w:t xml:space="preserve">. </w:t>
      </w:r>
      <w:r w:rsidR="001C727D">
        <w:rPr>
          <w:rFonts w:cstheme="majorBidi"/>
          <w:b/>
          <w:bCs/>
          <w:noProof/>
          <w:lang w:val="de-DE"/>
        </w:rPr>
        <w:t>Dezember</w:t>
      </w:r>
      <w:r w:rsidRPr="00F3214C">
        <w:rPr>
          <w:rFonts w:cstheme="majorBidi"/>
          <w:b/>
          <w:bCs/>
          <w:noProof/>
          <w:lang w:val="de-DE"/>
        </w:rPr>
        <w:t xml:space="preserve"> 2024.</w:t>
      </w:r>
      <w:r>
        <w:rPr>
          <w:rFonts w:cstheme="majorBidi"/>
          <w:noProof/>
          <w:lang w:val="de-DE"/>
        </w:rPr>
        <w:t xml:space="preserve"> </w:t>
      </w:r>
      <w:r w:rsidR="0062260A">
        <w:rPr>
          <w:rFonts w:cstheme="majorBidi"/>
          <w:noProof/>
          <w:lang w:val="de-DE"/>
        </w:rPr>
        <w:t xml:space="preserve">Stark beschädigte Alt-Untergründe sind bei der Bestandssanierung keine Seltenheit. Um eine ebene und trittfeste Basis für </w:t>
      </w:r>
      <w:r w:rsidR="0042371B">
        <w:rPr>
          <w:rFonts w:cstheme="majorBidi"/>
          <w:noProof/>
          <w:lang w:val="de-DE"/>
        </w:rPr>
        <w:t xml:space="preserve">dünnschichtige Estriche auf Trenn- oder </w:t>
      </w:r>
      <w:r w:rsidR="0042371B" w:rsidRPr="00020E44">
        <w:rPr>
          <w:rFonts w:cstheme="majorBidi"/>
          <w:noProof/>
          <w:color w:val="000000" w:themeColor="text1"/>
          <w:lang w:val="de-DE"/>
        </w:rPr>
        <w:t xml:space="preserve">Dämmlage </w:t>
      </w:r>
      <w:r w:rsidR="00454C70" w:rsidRPr="00020E44">
        <w:rPr>
          <w:rFonts w:cstheme="majorBidi"/>
          <w:noProof/>
          <w:color w:val="000000" w:themeColor="text1"/>
          <w:lang w:val="de-DE"/>
        </w:rPr>
        <w:t xml:space="preserve">sowie für Trockenbauestriche </w:t>
      </w:r>
      <w:r w:rsidR="0062260A" w:rsidRPr="00020E44">
        <w:rPr>
          <w:rFonts w:cstheme="majorBidi"/>
          <w:noProof/>
          <w:color w:val="000000" w:themeColor="text1"/>
          <w:lang w:val="de-DE"/>
        </w:rPr>
        <w:t>zu schaffen</w:t>
      </w:r>
      <w:r w:rsidR="0042371B" w:rsidRPr="00020E44">
        <w:rPr>
          <w:rFonts w:cstheme="majorBidi"/>
          <w:noProof/>
          <w:color w:val="000000" w:themeColor="text1"/>
          <w:lang w:val="de-DE"/>
        </w:rPr>
        <w:t xml:space="preserve">, </w:t>
      </w:r>
      <w:r w:rsidR="005927D7" w:rsidRPr="00020E44">
        <w:rPr>
          <w:rFonts w:cstheme="majorBidi"/>
          <w:noProof/>
          <w:color w:val="000000" w:themeColor="text1"/>
          <w:lang w:val="de-DE"/>
        </w:rPr>
        <w:t>hat der Baustoffhersteller Saint-Gobain Weber</w:t>
      </w:r>
      <w:r w:rsidR="0042371B" w:rsidRPr="00020E44">
        <w:rPr>
          <w:rFonts w:cstheme="majorBidi"/>
          <w:noProof/>
          <w:color w:val="000000" w:themeColor="text1"/>
          <w:lang w:val="de-DE"/>
        </w:rPr>
        <w:t xml:space="preserve"> </w:t>
      </w:r>
      <w:r w:rsidR="005927D7" w:rsidRPr="00020E44">
        <w:rPr>
          <w:rFonts w:cstheme="majorBidi"/>
          <w:noProof/>
          <w:color w:val="000000" w:themeColor="text1"/>
          <w:lang w:val="de-DE"/>
        </w:rPr>
        <w:t>einen neuen Höhenausgleich entwickelt</w:t>
      </w:r>
      <w:r w:rsidR="005927D7">
        <w:rPr>
          <w:rFonts w:cstheme="majorBidi"/>
          <w:noProof/>
          <w:lang w:val="de-DE"/>
        </w:rPr>
        <w:t xml:space="preserve">. </w:t>
      </w:r>
    </w:p>
    <w:p w14:paraId="0CBF60ED" w14:textId="24F608E4" w:rsidR="00984510" w:rsidRDefault="005927D7" w:rsidP="00F3214C">
      <w:pPr>
        <w:tabs>
          <w:tab w:val="left" w:pos="4253"/>
          <w:tab w:val="left" w:pos="4395"/>
        </w:tabs>
        <w:rPr>
          <w:rFonts w:cstheme="majorBidi"/>
          <w:noProof/>
          <w:lang w:val="de-DE"/>
        </w:rPr>
      </w:pPr>
      <w:r>
        <w:rPr>
          <w:rFonts w:cstheme="majorBidi"/>
          <w:noProof/>
          <w:lang w:val="de-DE"/>
        </w:rPr>
        <w:t xml:space="preserve">Mit </w:t>
      </w:r>
      <w:r w:rsidR="000E0C5D">
        <w:rPr>
          <w:rFonts w:cstheme="majorBidi"/>
          <w:noProof/>
          <w:lang w:val="de-DE"/>
        </w:rPr>
        <w:t>weber.floor 430</w:t>
      </w:r>
      <w:r w:rsidR="0042371B">
        <w:rPr>
          <w:rFonts w:cstheme="majorBidi"/>
          <w:noProof/>
          <w:lang w:val="de-DE"/>
        </w:rPr>
        <w:t>5</w:t>
      </w:r>
      <w:r>
        <w:rPr>
          <w:rFonts w:cstheme="majorBidi"/>
          <w:noProof/>
          <w:lang w:val="de-DE"/>
        </w:rPr>
        <w:t xml:space="preserve"> </w:t>
      </w:r>
      <w:r w:rsidR="0042371B">
        <w:rPr>
          <w:rFonts w:cstheme="majorBidi"/>
          <w:noProof/>
          <w:lang w:val="de-DE"/>
        </w:rPr>
        <w:t>lassen sich unebene Rohböden schnell und effizient egalisieren</w:t>
      </w:r>
      <w:r>
        <w:rPr>
          <w:rFonts w:cstheme="majorBidi"/>
          <w:noProof/>
          <w:lang w:val="de-DE"/>
        </w:rPr>
        <w:t>. Die Ausgleichsmasse schließt zuverlässig Ausbrüche bis zu 50 mm Tiefe.</w:t>
      </w:r>
    </w:p>
    <w:p w14:paraId="123883BA" w14:textId="77777777" w:rsidR="00984510" w:rsidRPr="00F3214C" w:rsidRDefault="00984510" w:rsidP="00F3214C">
      <w:pPr>
        <w:tabs>
          <w:tab w:val="left" w:pos="4253"/>
          <w:tab w:val="left" w:pos="4395"/>
        </w:tabs>
        <w:rPr>
          <w:rFonts w:cstheme="majorBidi"/>
          <w:noProof/>
          <w:lang w:val="de-DE"/>
        </w:rPr>
      </w:pPr>
    </w:p>
    <w:p w14:paraId="7DF65A1E" w14:textId="7ABA0C98" w:rsidR="00013679" w:rsidRPr="00013679" w:rsidRDefault="00AB7D82" w:rsidP="00013679">
      <w:pPr>
        <w:rPr>
          <w:rFonts w:cstheme="majorBidi"/>
          <w:b/>
          <w:bCs/>
          <w:noProof/>
          <w:lang w:val="de-DE"/>
        </w:rPr>
      </w:pPr>
      <w:r>
        <w:rPr>
          <w:rFonts w:cstheme="majorBidi"/>
          <w:b/>
          <w:bCs/>
          <w:noProof/>
          <w:lang w:val="de-DE"/>
        </w:rPr>
        <w:t>Auch für große Flächen</w:t>
      </w:r>
    </w:p>
    <w:p w14:paraId="37956479" w14:textId="71DAE5B2" w:rsidR="00454C70" w:rsidRPr="00454C70" w:rsidRDefault="00984510" w:rsidP="00EC4C1B">
      <w:pPr>
        <w:rPr>
          <w:rFonts w:cstheme="majorBidi"/>
          <w:noProof/>
          <w:lang w:val="de-DE"/>
        </w:rPr>
      </w:pPr>
      <w:r>
        <w:rPr>
          <w:rFonts w:cstheme="majorBidi"/>
          <w:noProof/>
          <w:lang w:val="de-DE"/>
        </w:rPr>
        <w:t>weber.floor 4305 wird direkt auf den gereinigten und grundierten Alt-Untergrund aufgebracht</w:t>
      </w:r>
      <w:r w:rsidR="00C84553">
        <w:rPr>
          <w:rFonts w:cstheme="majorBidi"/>
          <w:noProof/>
          <w:lang w:val="de-DE"/>
        </w:rPr>
        <w:t xml:space="preserve"> und ist bei Schichtdicken bis 5 mm bereits nach 24 Stunden belegreif</w:t>
      </w:r>
      <w:r>
        <w:rPr>
          <w:rFonts w:cstheme="majorBidi"/>
          <w:noProof/>
          <w:lang w:val="de-DE"/>
        </w:rPr>
        <w:t xml:space="preserve">. </w:t>
      </w:r>
      <w:r w:rsidR="00AB7D82">
        <w:rPr>
          <w:rFonts w:cstheme="majorBidi"/>
          <w:noProof/>
          <w:lang w:val="de-DE"/>
        </w:rPr>
        <w:t>Die Höhenausgleichsmasse</w:t>
      </w:r>
      <w:r w:rsidR="005927D7">
        <w:rPr>
          <w:rFonts w:cstheme="majorBidi"/>
          <w:noProof/>
          <w:lang w:val="de-DE"/>
        </w:rPr>
        <w:t xml:space="preserve"> </w:t>
      </w:r>
      <w:r w:rsidR="00C84553">
        <w:rPr>
          <w:rFonts w:cstheme="majorBidi"/>
          <w:noProof/>
          <w:lang w:val="de-DE"/>
        </w:rPr>
        <w:t>lässt sich</w:t>
      </w:r>
      <w:r w:rsidR="005927D7">
        <w:rPr>
          <w:rFonts w:cstheme="majorBidi"/>
          <w:noProof/>
          <w:lang w:val="de-DE"/>
        </w:rPr>
        <w:t xml:space="preserve"> maschinell verarbeit</w:t>
      </w:r>
      <w:r w:rsidR="00C84553">
        <w:rPr>
          <w:rFonts w:cstheme="majorBidi"/>
          <w:noProof/>
          <w:lang w:val="de-DE"/>
        </w:rPr>
        <w:t>en</w:t>
      </w:r>
      <w:r w:rsidR="005927D7">
        <w:rPr>
          <w:rFonts w:cstheme="majorBidi"/>
          <w:noProof/>
          <w:lang w:val="de-DE"/>
        </w:rPr>
        <w:t>, so dass auch große Flächen schnell und sauber instand</w:t>
      </w:r>
      <w:r w:rsidR="00C84553">
        <w:rPr>
          <w:rFonts w:cstheme="majorBidi"/>
          <w:noProof/>
          <w:lang w:val="de-DE"/>
        </w:rPr>
        <w:t>ge</w:t>
      </w:r>
      <w:r w:rsidR="005927D7">
        <w:rPr>
          <w:rFonts w:cstheme="majorBidi"/>
          <w:noProof/>
          <w:lang w:val="de-DE"/>
        </w:rPr>
        <w:t>setz</w:t>
      </w:r>
      <w:r w:rsidR="00C84553">
        <w:rPr>
          <w:rFonts w:cstheme="majorBidi"/>
          <w:noProof/>
          <w:lang w:val="de-DE"/>
        </w:rPr>
        <w:t>t</w:t>
      </w:r>
      <w:r w:rsidR="005927D7">
        <w:rPr>
          <w:rFonts w:cstheme="majorBidi"/>
          <w:noProof/>
          <w:lang w:val="de-DE"/>
        </w:rPr>
        <w:t xml:space="preserve"> </w:t>
      </w:r>
      <w:r w:rsidR="00C84553">
        <w:rPr>
          <w:rFonts w:cstheme="majorBidi"/>
          <w:noProof/>
          <w:lang w:val="de-DE"/>
        </w:rPr>
        <w:t>werden können</w:t>
      </w:r>
      <w:r w:rsidR="005927D7">
        <w:rPr>
          <w:rFonts w:cstheme="majorBidi"/>
          <w:noProof/>
          <w:lang w:val="de-DE"/>
        </w:rPr>
        <w:t xml:space="preserve">. </w:t>
      </w:r>
      <w:r w:rsidR="00892DC9">
        <w:rPr>
          <w:rFonts w:cstheme="majorBidi"/>
          <w:noProof/>
          <w:lang w:val="de-DE"/>
        </w:rPr>
        <w:t>Das Material wird aus dem Silo oder dem weber.floor PumpTruck direkt an den Einsatzort gepumpt</w:t>
      </w:r>
      <w:r>
        <w:rPr>
          <w:rFonts w:cstheme="majorBidi"/>
          <w:noProof/>
          <w:lang w:val="de-DE"/>
        </w:rPr>
        <w:t xml:space="preserve"> und mit Zahnrakel, Glättkelle oder Schwabbelstange bearbeitet</w:t>
      </w:r>
      <w:r w:rsidR="00892DC9">
        <w:rPr>
          <w:rFonts w:cstheme="majorBidi"/>
          <w:noProof/>
          <w:lang w:val="de-DE"/>
        </w:rPr>
        <w:t xml:space="preserve">. </w:t>
      </w:r>
      <w:r w:rsidR="00C84553">
        <w:rPr>
          <w:rFonts w:cstheme="majorBidi"/>
          <w:noProof/>
          <w:lang w:val="de-DE"/>
        </w:rPr>
        <w:t>Bei</w:t>
      </w:r>
      <w:r w:rsidR="000C0A91">
        <w:rPr>
          <w:rFonts w:cstheme="majorBidi"/>
          <w:noProof/>
          <w:lang w:val="de-DE"/>
        </w:rPr>
        <w:t xml:space="preserve"> kleinere</w:t>
      </w:r>
      <w:r w:rsidR="00C84553">
        <w:rPr>
          <w:rFonts w:cstheme="majorBidi"/>
          <w:noProof/>
          <w:lang w:val="de-DE"/>
        </w:rPr>
        <w:t>n</w:t>
      </w:r>
      <w:r w:rsidR="000C0A91">
        <w:rPr>
          <w:rFonts w:cstheme="majorBidi"/>
          <w:noProof/>
          <w:lang w:val="de-DE"/>
        </w:rPr>
        <w:t xml:space="preserve"> Sanierungsarbeiten </w:t>
      </w:r>
      <w:r w:rsidR="009C2626">
        <w:rPr>
          <w:rFonts w:cstheme="majorBidi"/>
          <w:noProof/>
          <w:lang w:val="de-DE"/>
        </w:rPr>
        <w:t>eignet sich die</w:t>
      </w:r>
      <w:r w:rsidR="00892DC9">
        <w:rPr>
          <w:rFonts w:cstheme="majorBidi"/>
          <w:noProof/>
          <w:lang w:val="de-DE"/>
        </w:rPr>
        <w:t xml:space="preserve"> </w:t>
      </w:r>
      <w:r w:rsidR="000C0A91">
        <w:rPr>
          <w:rFonts w:cstheme="majorBidi"/>
          <w:noProof/>
          <w:lang w:val="de-DE"/>
        </w:rPr>
        <w:t xml:space="preserve">Misch- und Förderpumpe weber.floor FMP 40 </w:t>
      </w:r>
      <w:r w:rsidR="004645ED">
        <w:rPr>
          <w:rFonts w:cstheme="majorBidi"/>
          <w:noProof/>
          <w:lang w:val="de-DE"/>
        </w:rPr>
        <w:t>für Sackware</w:t>
      </w:r>
      <w:r w:rsidR="00892DC9">
        <w:rPr>
          <w:rFonts w:cstheme="majorBidi"/>
          <w:noProof/>
          <w:lang w:val="de-DE"/>
        </w:rPr>
        <w:t>.</w:t>
      </w:r>
    </w:p>
    <w:p w14:paraId="28198206" w14:textId="5DF38A90" w:rsidR="00C84553" w:rsidRPr="00C84553" w:rsidRDefault="00C84553" w:rsidP="00EC4C1B">
      <w:pPr>
        <w:rPr>
          <w:rFonts w:cstheme="majorBidi"/>
          <w:b/>
          <w:bCs/>
          <w:noProof/>
          <w:lang w:val="de-DE"/>
        </w:rPr>
      </w:pPr>
      <w:r w:rsidRPr="00C84553">
        <w:rPr>
          <w:rFonts w:cstheme="majorBidi"/>
          <w:b/>
          <w:bCs/>
          <w:noProof/>
          <w:lang w:val="de-DE"/>
        </w:rPr>
        <w:t>Höchster Umwelt- und Gesundheitsschutz</w:t>
      </w:r>
    </w:p>
    <w:p w14:paraId="4A1F18DA" w14:textId="098258A5" w:rsidR="00C72781" w:rsidRPr="00EC4C1B" w:rsidRDefault="00892DC9" w:rsidP="00EC4C1B">
      <w:pPr>
        <w:rPr>
          <w:rFonts w:cs="Arial"/>
          <w:sz w:val="20"/>
          <w:szCs w:val="20"/>
          <w:lang w:val="de-DE"/>
        </w:rPr>
      </w:pPr>
      <w:r>
        <w:rPr>
          <w:rFonts w:cstheme="majorBidi"/>
          <w:noProof/>
          <w:lang w:val="de-DE"/>
        </w:rPr>
        <w:t xml:space="preserve">Die Höhenausgleichsmasse </w:t>
      </w:r>
      <w:r w:rsidR="009C2626">
        <w:rPr>
          <w:rFonts w:cstheme="majorBidi"/>
          <w:noProof/>
          <w:lang w:val="de-DE"/>
        </w:rPr>
        <w:t>trägt das</w:t>
      </w:r>
      <w:r>
        <w:rPr>
          <w:rFonts w:cstheme="majorBidi"/>
          <w:noProof/>
          <w:lang w:val="de-DE"/>
        </w:rPr>
        <w:t xml:space="preserve"> Siegel EC1</w:t>
      </w:r>
      <w:r w:rsidRPr="00892DC9">
        <w:rPr>
          <w:rFonts w:cstheme="majorBidi"/>
          <w:noProof/>
          <w:vertAlign w:val="superscript"/>
          <w:lang w:val="de-DE"/>
        </w:rPr>
        <w:t>Plus</w:t>
      </w:r>
      <w:r>
        <w:rPr>
          <w:rFonts w:cstheme="majorBidi"/>
          <w:noProof/>
          <w:lang w:val="de-DE"/>
        </w:rPr>
        <w:t xml:space="preserve"> </w:t>
      </w:r>
      <w:r w:rsidR="00CE41CF">
        <w:rPr>
          <w:rFonts w:cstheme="majorBidi"/>
          <w:noProof/>
          <w:lang w:val="de-DE"/>
        </w:rPr>
        <w:t xml:space="preserve">und </w:t>
      </w:r>
      <w:r w:rsidR="009C2626">
        <w:rPr>
          <w:rFonts w:cstheme="majorBidi"/>
          <w:noProof/>
          <w:lang w:val="de-DE"/>
        </w:rPr>
        <w:t>erfüllt somit die</w:t>
      </w:r>
      <w:r w:rsidR="00CE41CF">
        <w:rPr>
          <w:rFonts w:cstheme="majorBidi"/>
          <w:noProof/>
          <w:lang w:val="de-DE"/>
        </w:rPr>
        <w:t xml:space="preserve"> Kriterien des</w:t>
      </w:r>
      <w:r>
        <w:rPr>
          <w:rFonts w:cstheme="majorBidi"/>
          <w:noProof/>
          <w:lang w:val="de-DE"/>
        </w:rPr>
        <w:t xml:space="preserve"> GEV-Emicode </w:t>
      </w:r>
      <w:r w:rsidR="00CE41CF">
        <w:rPr>
          <w:rFonts w:cstheme="majorBidi"/>
          <w:noProof/>
          <w:lang w:val="de-DE"/>
        </w:rPr>
        <w:t xml:space="preserve">als </w:t>
      </w:r>
      <w:r>
        <w:rPr>
          <w:rFonts w:cstheme="majorBidi"/>
          <w:noProof/>
          <w:lang w:val="de-DE"/>
        </w:rPr>
        <w:t>sehr emissionsarm.</w:t>
      </w:r>
      <w:r w:rsidR="00CE41CF" w:rsidRPr="00CE41CF">
        <w:rPr>
          <w:rFonts w:ascii="-webkit-standard" w:hAnsi="-webkit-standard"/>
          <w:color w:val="000000"/>
          <w:sz w:val="27"/>
          <w:szCs w:val="27"/>
          <w:lang w:val="de-DE"/>
        </w:rPr>
        <w:t xml:space="preserve"> </w:t>
      </w:r>
      <w:r w:rsidR="00CE41CF" w:rsidRPr="00CE41CF">
        <w:rPr>
          <w:rFonts w:cstheme="majorBidi"/>
          <w:noProof/>
          <w:lang w:val="de-DE"/>
        </w:rPr>
        <w:t xml:space="preserve">Damit eignet sich </w:t>
      </w:r>
      <w:r w:rsidR="00CE41CF">
        <w:rPr>
          <w:rFonts w:cstheme="majorBidi"/>
          <w:noProof/>
          <w:lang w:val="de-DE"/>
        </w:rPr>
        <w:t>weber.floor 4305</w:t>
      </w:r>
      <w:r w:rsidR="00CE41CF" w:rsidRPr="00CE41CF">
        <w:rPr>
          <w:rFonts w:cstheme="majorBidi"/>
          <w:noProof/>
          <w:lang w:val="de-DE"/>
        </w:rPr>
        <w:t xml:space="preserve"> </w:t>
      </w:r>
      <w:r w:rsidR="00CE41CF">
        <w:rPr>
          <w:rFonts w:cstheme="majorBidi"/>
          <w:noProof/>
          <w:lang w:val="de-DE"/>
        </w:rPr>
        <w:t>auch</w:t>
      </w:r>
      <w:r w:rsidR="00CE41CF" w:rsidRPr="00CE41CF">
        <w:rPr>
          <w:rFonts w:cstheme="majorBidi"/>
          <w:noProof/>
          <w:lang w:val="de-DE"/>
        </w:rPr>
        <w:t xml:space="preserve"> für den Einsatz in sensiblen Bereichen wie Wohn- oder Aufenthaltsräumen, in denen hohe Umwelt- und Gesundheitsstandards gefordert sind.</w:t>
      </w:r>
    </w:p>
    <w:p w14:paraId="290D04CB" w14:textId="77777777" w:rsidR="006B559B" w:rsidRDefault="006B559B" w:rsidP="006B559B">
      <w:pPr>
        <w:pStyle w:val="berschrift2"/>
        <w:spacing w:after="120"/>
        <w:rPr>
          <w:noProof/>
          <w:color w:val="auto"/>
          <w:lang w:val="de-DE"/>
        </w:rPr>
      </w:pPr>
    </w:p>
    <w:p w14:paraId="5965F517" w14:textId="15BB48A3" w:rsidR="00C72781" w:rsidRPr="006B559B" w:rsidRDefault="00C72781" w:rsidP="006B559B">
      <w:pPr>
        <w:pStyle w:val="berschrift2"/>
        <w:spacing w:after="120"/>
        <w:rPr>
          <w:noProof/>
          <w:color w:val="auto"/>
          <w:lang w:val="de-DE"/>
        </w:rPr>
      </w:pPr>
      <w:r w:rsidRPr="0016619E">
        <w:rPr>
          <w:noProof/>
          <w:color w:val="auto"/>
          <w:lang w:val="de-DE"/>
        </w:rPr>
        <w:t xml:space="preserve">Zeichen Fließtext (inkl. Leerzeichen): </w:t>
      </w:r>
      <w:r w:rsidR="00C84553">
        <w:rPr>
          <w:noProof/>
          <w:color w:val="auto"/>
          <w:lang w:val="de-DE"/>
        </w:rPr>
        <w:t>1.3</w:t>
      </w:r>
      <w:r w:rsidR="00020E44">
        <w:rPr>
          <w:noProof/>
          <w:color w:val="auto"/>
          <w:lang w:val="de-DE"/>
        </w:rPr>
        <w:t>69</w:t>
      </w:r>
    </w:p>
    <w:p w14:paraId="37786792" w14:textId="77777777" w:rsidR="00C72781" w:rsidRDefault="00C72781" w:rsidP="00C72781">
      <w:pPr>
        <w:rPr>
          <w:rFonts w:cs="Arial"/>
          <w:lang w:val="de-DE"/>
        </w:rPr>
      </w:pPr>
    </w:p>
    <w:p w14:paraId="18368E83" w14:textId="77777777" w:rsidR="00C84553" w:rsidRDefault="00C84553">
      <w:pPr>
        <w:rPr>
          <w:rFonts w:cs="Arial"/>
          <w:b/>
          <w:bCs/>
          <w:lang w:val="de-DE"/>
        </w:rPr>
      </w:pPr>
      <w:r>
        <w:rPr>
          <w:rFonts w:cs="Arial"/>
          <w:b/>
          <w:bCs/>
          <w:lang w:val="de-DE"/>
        </w:rPr>
        <w:br w:type="page"/>
      </w:r>
    </w:p>
    <w:p w14:paraId="1623853F" w14:textId="0005EBAB" w:rsidR="000E0C5D" w:rsidRDefault="007070AC" w:rsidP="00C72781">
      <w:pPr>
        <w:rPr>
          <w:rFonts w:cs="Arial"/>
          <w:b/>
          <w:bCs/>
          <w:lang w:val="de-DE"/>
        </w:rPr>
      </w:pPr>
      <w:r w:rsidRPr="00DC39A0">
        <w:rPr>
          <w:rFonts w:cs="Arial"/>
          <w:b/>
          <w:bCs/>
          <w:lang w:val="de-DE"/>
        </w:rPr>
        <w:lastRenderedPageBreak/>
        <w:t xml:space="preserve">Bildmaterial: </w:t>
      </w:r>
    </w:p>
    <w:p w14:paraId="4AB8D87C" w14:textId="2B2F5338" w:rsidR="000E0C5D" w:rsidRDefault="00020E44" w:rsidP="000E0C5D">
      <w:pPr>
        <w:rPr>
          <w:rFonts w:cs="Arial"/>
          <w:lang w:val="de-DE"/>
        </w:rPr>
      </w:pPr>
      <w:r>
        <w:rPr>
          <w:rFonts w:cs="Arial"/>
          <w:noProof/>
          <w:lang w:val="de-DE"/>
        </w:rPr>
        <w:drawing>
          <wp:inline distT="0" distB="0" distL="0" distR="0" wp14:anchorId="4F756C17" wp14:editId="7E36BF26">
            <wp:extent cx="2484507" cy="1863332"/>
            <wp:effectExtent l="5715" t="0" r="0" b="0"/>
            <wp:docPr id="1789377119" name="Grafik 3" descr="Ein Bild, das Gelände, draußen, Werkzeug, Loch enthält.&#10;&#10;Automatisch generierte Beschreibun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789377119" name="Grafik 3" descr="Ein Bild, das Gelände, draußen, Werkzeug, Loch enthält.&#10;&#10;Automatisch generierte Beschreibung"/>
                    <pic:cNvPicPr/>
                  </pic:nvPicPr>
                  <pic:blipFill>
                    <a:blip r:embed="rId11" cstate="print">
                      <a:extLst>
                        <a:ext uri="{28A0092B-C50C-407E-A947-70E740481C1C}">
                          <a14:useLocalDpi xmlns:a14="http://schemas.microsoft.com/office/drawing/2010/main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 rot="5400000">
                      <a:off x="0" y="0"/>
                      <a:ext cx="2517983" cy="1888439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1150256F" w14:textId="35DCB9CE" w:rsidR="000E0C5D" w:rsidRPr="00020E44" w:rsidRDefault="00C84553" w:rsidP="00020E44">
      <w:pPr>
        <w:tabs>
          <w:tab w:val="left" w:pos="4253"/>
        </w:tabs>
        <w:rPr>
          <w:rFonts w:cs="Arial"/>
          <w:sz w:val="20"/>
          <w:szCs w:val="20"/>
          <w:shd w:val="clear" w:color="auto" w:fill="FFFFFF"/>
          <w:lang w:val="de-DE"/>
        </w:rPr>
      </w:pPr>
      <w:proofErr w:type="spellStart"/>
      <w:proofErr w:type="gramStart"/>
      <w:r w:rsidRPr="00C84553">
        <w:rPr>
          <w:rFonts w:cs="Arial"/>
          <w:sz w:val="20"/>
          <w:szCs w:val="20"/>
          <w:shd w:val="clear" w:color="auto" w:fill="FFFFFF"/>
          <w:lang w:val="de-DE"/>
        </w:rPr>
        <w:t>weber.floor</w:t>
      </w:r>
      <w:proofErr w:type="spellEnd"/>
      <w:proofErr w:type="gramEnd"/>
      <w:r w:rsidRPr="00C84553">
        <w:rPr>
          <w:rFonts w:cs="Arial"/>
          <w:sz w:val="20"/>
          <w:szCs w:val="20"/>
          <w:shd w:val="clear" w:color="auto" w:fill="FFFFFF"/>
          <w:lang w:val="de-DE"/>
        </w:rPr>
        <w:t xml:space="preserve"> 4305 egalisiert Ausbrüche bis zu 50 mm Tiefe</w:t>
      </w:r>
      <w:r w:rsidR="000E0C5D" w:rsidRPr="00C84553">
        <w:rPr>
          <w:rFonts w:cs="Arial"/>
          <w:sz w:val="20"/>
          <w:szCs w:val="20"/>
          <w:shd w:val="clear" w:color="auto" w:fill="FFFFFF"/>
          <w:lang w:val="de-DE"/>
        </w:rPr>
        <w:t xml:space="preserve">. </w:t>
      </w:r>
      <w:r w:rsidR="000E0C5D" w:rsidRPr="00454C70">
        <w:rPr>
          <w:rFonts w:cs="Arial"/>
          <w:sz w:val="20"/>
          <w:szCs w:val="20"/>
          <w:lang w:val="de-DE"/>
        </w:rPr>
        <w:t>Foto: Saint-Gobain Weber</w:t>
      </w:r>
    </w:p>
    <w:p w14:paraId="042C5026" w14:textId="3E9F350B" w:rsidR="009806A6" w:rsidRPr="00454C70" w:rsidRDefault="00020E44" w:rsidP="00DC39A0">
      <w:pPr>
        <w:tabs>
          <w:tab w:val="left" w:pos="4253"/>
          <w:tab w:val="left" w:pos="4395"/>
        </w:tabs>
        <w:rPr>
          <w:rFonts w:asciiTheme="majorHAnsi" w:eastAsiaTheme="majorEastAsia" w:hAnsiTheme="majorHAnsi" w:cs="Arial (Headings)"/>
          <w:b/>
          <w:caps/>
          <w:noProof/>
          <w:color w:val="5A4C40" w:themeColor="background2"/>
          <w:sz w:val="40"/>
          <w:szCs w:val="40"/>
          <w:lang w:val="de-DE"/>
        </w:rPr>
      </w:pPr>
      <w:r>
        <w:rPr>
          <w:rFonts w:asciiTheme="majorHAnsi" w:eastAsiaTheme="majorEastAsia" w:hAnsiTheme="majorHAnsi" w:cs="Arial (Headings)"/>
          <w:b/>
          <w:caps/>
          <w:noProof/>
          <w:color w:val="5A4C40" w:themeColor="background2"/>
          <w:sz w:val="40"/>
          <w:szCs w:val="40"/>
          <w:lang w:val="de-DE"/>
        </w:rPr>
        <w:drawing>
          <wp:inline distT="0" distB="0" distL="0" distR="0" wp14:anchorId="6ADC1A0B" wp14:editId="0163A3F1">
            <wp:extent cx="2511287" cy="1674105"/>
            <wp:effectExtent l="0" t="0" r="3810" b="2540"/>
            <wp:docPr id="716612400" name="Grafik 4" descr="Ein Bild, das Schuhwerk, Person, Kleidung, Hose enthält.&#10;&#10;Automatisch generierte Beschreibun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716612400" name="Grafik 4" descr="Ein Bild, das Schuhwerk, Person, Kleidung, Hose enthält.&#10;&#10;Automatisch generierte Beschreibung"/>
                    <pic:cNvPicPr/>
                  </pic:nvPicPr>
                  <pic:blipFill>
                    <a:blip r:embed="rId12" cstate="print">
                      <a:extLst>
                        <a:ext uri="{28A0092B-C50C-407E-A947-70E740481C1C}">
                          <a14:useLocalDpi xmlns:a14="http://schemas.microsoft.com/office/drawing/2010/main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2571407" cy="1714183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15672E82" w14:textId="7C752A17" w:rsidR="00C84553" w:rsidRPr="00C84553" w:rsidRDefault="00C84553" w:rsidP="00C84553">
      <w:pPr>
        <w:tabs>
          <w:tab w:val="left" w:pos="4253"/>
        </w:tabs>
        <w:rPr>
          <w:rFonts w:cs="Arial"/>
          <w:sz w:val="20"/>
          <w:szCs w:val="20"/>
          <w:shd w:val="clear" w:color="auto" w:fill="FFFFFF"/>
          <w:lang w:val="de-DE"/>
        </w:rPr>
      </w:pPr>
      <w:r>
        <w:rPr>
          <w:rFonts w:cs="Arial"/>
          <w:sz w:val="20"/>
          <w:szCs w:val="20"/>
          <w:shd w:val="clear" w:color="auto" w:fill="FFFFFF"/>
          <w:lang w:val="de-DE"/>
        </w:rPr>
        <w:t>Um eine effiziente Baustellenabwicklung zu gewährleisten, kann die</w:t>
      </w:r>
      <w:r w:rsidRPr="00C84553">
        <w:rPr>
          <w:rFonts w:cs="Arial"/>
          <w:sz w:val="20"/>
          <w:szCs w:val="20"/>
          <w:shd w:val="clear" w:color="auto" w:fill="FFFFFF"/>
          <w:lang w:val="de-DE"/>
        </w:rPr>
        <w:t xml:space="preserve"> Höhenausgleichsmasse </w:t>
      </w:r>
      <w:r>
        <w:rPr>
          <w:rFonts w:cs="Arial"/>
          <w:sz w:val="20"/>
          <w:szCs w:val="20"/>
          <w:shd w:val="clear" w:color="auto" w:fill="FFFFFF"/>
          <w:lang w:val="de-DE"/>
        </w:rPr>
        <w:t>direkt</w:t>
      </w:r>
      <w:r w:rsidRPr="00C84553">
        <w:rPr>
          <w:rFonts w:cs="Arial"/>
          <w:sz w:val="20"/>
          <w:szCs w:val="20"/>
          <w:shd w:val="clear" w:color="auto" w:fill="FFFFFF"/>
          <w:lang w:val="de-DE"/>
        </w:rPr>
        <w:t xml:space="preserve"> an den Einsatzort gepumpt</w:t>
      </w:r>
      <w:r>
        <w:rPr>
          <w:rFonts w:cs="Arial"/>
          <w:sz w:val="20"/>
          <w:szCs w:val="20"/>
          <w:shd w:val="clear" w:color="auto" w:fill="FFFFFF"/>
          <w:lang w:val="de-DE"/>
        </w:rPr>
        <w:t xml:space="preserve"> werden</w:t>
      </w:r>
      <w:r w:rsidR="00DC39A0" w:rsidRPr="00C84553">
        <w:rPr>
          <w:rFonts w:cs="Arial"/>
          <w:sz w:val="20"/>
          <w:szCs w:val="20"/>
          <w:shd w:val="clear" w:color="auto" w:fill="FFFFFF"/>
          <w:lang w:val="de-DE"/>
        </w:rPr>
        <w:t xml:space="preserve">. </w:t>
      </w:r>
      <w:r w:rsidR="00DC39A0" w:rsidRPr="00C84553">
        <w:rPr>
          <w:rFonts w:cs="Arial"/>
          <w:sz w:val="20"/>
          <w:szCs w:val="20"/>
          <w:lang w:val="de-DE"/>
        </w:rPr>
        <w:t>Foto: Saint-Gobain Weber</w:t>
      </w:r>
    </w:p>
    <w:p w14:paraId="4296DBBE" w14:textId="4CF6FA34" w:rsidR="00DC39A0" w:rsidRDefault="00020E44" w:rsidP="007070AC">
      <w:pPr>
        <w:spacing w:after="0" w:line="240" w:lineRule="auto"/>
        <w:rPr>
          <w:b/>
          <w:bCs/>
          <w:noProof/>
          <w:spacing w:val="10"/>
          <w:sz w:val="32"/>
          <w:szCs w:val="32"/>
          <w:lang w:val="fr-FR"/>
        </w:rPr>
      </w:pPr>
      <w:r>
        <w:rPr>
          <w:b/>
          <w:bCs/>
          <w:noProof/>
          <w:spacing w:val="10"/>
          <w:sz w:val="32"/>
          <w:szCs w:val="32"/>
          <w:lang w:val="fr-FR"/>
        </w:rPr>
        <w:drawing>
          <wp:inline distT="0" distB="0" distL="0" distR="0" wp14:anchorId="39E98A70" wp14:editId="01E676AE">
            <wp:extent cx="2551044" cy="1700608"/>
            <wp:effectExtent l="0" t="0" r="1905" b="1270"/>
            <wp:docPr id="1578528790" name="Grafik 5" descr="Ein Bild, das Wand, Gebäude, Im Haus, Putz enthält.&#10;&#10;Automatisch generierte Beschreibun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578528790" name="Grafik 5" descr="Ein Bild, das Wand, Gebäude, Im Haus, Putz enthält.&#10;&#10;Automatisch generierte Beschreibung"/>
                    <pic:cNvPicPr/>
                  </pic:nvPicPr>
                  <pic:blipFill>
                    <a:blip r:embed="rId13" cstate="print">
                      <a:extLst>
                        <a:ext uri="{28A0092B-C50C-407E-A947-70E740481C1C}">
                          <a14:useLocalDpi xmlns:a14="http://schemas.microsoft.com/office/drawing/2010/main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2587399" cy="1724843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5DE335E5" w14:textId="1C0451AC" w:rsidR="007070AC" w:rsidRPr="000C0A91" w:rsidRDefault="00C84553" w:rsidP="007070AC">
      <w:pPr>
        <w:rPr>
          <w:rFonts w:cs="Arial"/>
          <w:sz w:val="20"/>
          <w:szCs w:val="20"/>
          <w:lang w:val="de-DE"/>
        </w:rPr>
      </w:pPr>
      <w:r>
        <w:rPr>
          <w:rFonts w:cs="Arial"/>
          <w:sz w:val="20"/>
          <w:szCs w:val="20"/>
          <w:shd w:val="clear" w:color="auto" w:fill="FFFFFF"/>
          <w:lang w:val="de-DE"/>
        </w:rPr>
        <w:t xml:space="preserve">Ebene Untergründe sind die Voraussetzung für die Aufnahme dünnschichtiger Estriche auf Trenn- oder </w:t>
      </w:r>
      <w:proofErr w:type="spellStart"/>
      <w:r>
        <w:rPr>
          <w:rFonts w:cs="Arial"/>
          <w:sz w:val="20"/>
          <w:szCs w:val="20"/>
          <w:shd w:val="clear" w:color="auto" w:fill="FFFFFF"/>
          <w:lang w:val="de-DE"/>
        </w:rPr>
        <w:t>Dämmlage</w:t>
      </w:r>
      <w:proofErr w:type="spellEnd"/>
      <w:r w:rsidR="007070AC" w:rsidRPr="000C0A91">
        <w:rPr>
          <w:rFonts w:cs="Arial"/>
          <w:sz w:val="20"/>
          <w:szCs w:val="20"/>
          <w:shd w:val="clear" w:color="auto" w:fill="FFFFFF"/>
          <w:lang w:val="de-DE"/>
        </w:rPr>
        <w:t xml:space="preserve">. </w:t>
      </w:r>
      <w:r w:rsidR="00DC39A0" w:rsidRPr="000C0A91">
        <w:rPr>
          <w:rFonts w:cs="Arial"/>
          <w:sz w:val="20"/>
          <w:szCs w:val="20"/>
          <w:lang w:val="de-DE"/>
        </w:rPr>
        <w:t>Foto</w:t>
      </w:r>
      <w:r w:rsidR="007070AC" w:rsidRPr="000C0A91">
        <w:rPr>
          <w:rFonts w:cs="Arial"/>
          <w:sz w:val="20"/>
          <w:szCs w:val="20"/>
          <w:lang w:val="de-DE"/>
        </w:rPr>
        <w:t>: Saint-Gobain Weber</w:t>
      </w:r>
    </w:p>
    <w:p w14:paraId="1C21575D" w14:textId="77777777" w:rsidR="007070AC" w:rsidRPr="000C0A91" w:rsidRDefault="007070AC" w:rsidP="00C72781">
      <w:pPr>
        <w:rPr>
          <w:rFonts w:cs="Arial"/>
          <w:lang w:val="de-DE"/>
        </w:rPr>
      </w:pPr>
    </w:p>
    <w:p w14:paraId="4A97AB31" w14:textId="77777777" w:rsidR="007070AC" w:rsidRPr="000C0A91" w:rsidRDefault="007070AC" w:rsidP="00C72781">
      <w:pPr>
        <w:rPr>
          <w:rFonts w:cs="Arial"/>
          <w:lang w:val="de-DE"/>
        </w:rPr>
      </w:pPr>
    </w:p>
    <w:p w14:paraId="2A3C17D5" w14:textId="77777777" w:rsidR="00C429DA" w:rsidRPr="00BE4A9C" w:rsidRDefault="00C429DA" w:rsidP="00C429DA">
      <w:pPr>
        <w:pStyle w:val="berschrift2"/>
        <w:spacing w:after="120"/>
        <w:rPr>
          <w:b/>
          <w:bCs/>
          <w:color w:val="auto"/>
          <w:lang w:val="fr-FR"/>
        </w:rPr>
      </w:pPr>
      <w:r w:rsidRPr="00BE4A9C">
        <w:rPr>
          <w:b/>
          <w:bCs/>
          <w:color w:val="auto"/>
          <w:lang w:val="fr-FR"/>
        </w:rPr>
        <w:lastRenderedPageBreak/>
        <w:t>ÜBER SAINT-GOBAIN WEBER</w:t>
      </w:r>
    </w:p>
    <w:p w14:paraId="5E6B162D" w14:textId="13753A25" w:rsidR="00C429DA" w:rsidRPr="00BE4A9C" w:rsidRDefault="00C429DA" w:rsidP="00C429DA">
      <w:pPr>
        <w:pStyle w:val="berschrift2"/>
        <w:spacing w:after="120"/>
        <w:jc w:val="left"/>
        <w:rPr>
          <w:color w:val="auto"/>
          <w:lang w:val="fr-FR"/>
        </w:rPr>
      </w:pPr>
      <w:r w:rsidRPr="00BE4A9C">
        <w:rPr>
          <w:color w:val="auto"/>
          <w:lang w:val="fr-FR"/>
        </w:rPr>
        <w:t xml:space="preserve">Die Saint-Gobain Weber </w:t>
      </w:r>
      <w:proofErr w:type="spellStart"/>
      <w:r w:rsidRPr="00BE4A9C">
        <w:rPr>
          <w:color w:val="auto"/>
          <w:lang w:val="fr-FR"/>
        </w:rPr>
        <w:t>GmbH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ist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bundesweit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einer</w:t>
      </w:r>
      <w:proofErr w:type="spellEnd"/>
      <w:r w:rsidRPr="00BE4A9C">
        <w:rPr>
          <w:color w:val="auto"/>
          <w:lang w:val="fr-FR"/>
        </w:rPr>
        <w:t xml:space="preserve"> der </w:t>
      </w:r>
      <w:proofErr w:type="spellStart"/>
      <w:r w:rsidRPr="00BE4A9C">
        <w:rPr>
          <w:color w:val="auto"/>
          <w:lang w:val="fr-FR"/>
        </w:rPr>
        <w:t>führenden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Baustoffhersteller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und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bietet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über</w:t>
      </w:r>
      <w:proofErr w:type="spellEnd"/>
      <w:r w:rsidRPr="00BE4A9C">
        <w:rPr>
          <w:color w:val="auto"/>
          <w:lang w:val="fr-FR"/>
        </w:rPr>
        <w:t xml:space="preserve"> 800 Premium-</w:t>
      </w:r>
      <w:proofErr w:type="spellStart"/>
      <w:r w:rsidRPr="00BE4A9C">
        <w:rPr>
          <w:color w:val="auto"/>
          <w:lang w:val="fr-FR"/>
        </w:rPr>
        <w:t>Lösungen</w:t>
      </w:r>
      <w:proofErr w:type="spellEnd"/>
      <w:r w:rsidRPr="00BE4A9C">
        <w:rPr>
          <w:color w:val="auto"/>
          <w:lang w:val="fr-FR"/>
        </w:rPr>
        <w:t xml:space="preserve"> in den </w:t>
      </w:r>
      <w:proofErr w:type="spellStart"/>
      <w:r w:rsidRPr="00BE4A9C">
        <w:rPr>
          <w:color w:val="auto"/>
          <w:lang w:val="fr-FR"/>
        </w:rPr>
        <w:t>Segmenten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Putz</w:t>
      </w:r>
      <w:proofErr w:type="spellEnd"/>
      <w:r w:rsidRPr="00BE4A9C">
        <w:rPr>
          <w:color w:val="auto"/>
          <w:lang w:val="fr-FR"/>
        </w:rPr>
        <w:t xml:space="preserve">- </w:t>
      </w:r>
      <w:proofErr w:type="spellStart"/>
      <w:r w:rsidRPr="00BE4A9C">
        <w:rPr>
          <w:color w:val="auto"/>
          <w:lang w:val="fr-FR"/>
        </w:rPr>
        <w:t>und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Fassadensysteme</w:t>
      </w:r>
      <w:proofErr w:type="spellEnd"/>
      <w:r w:rsidRPr="00BE4A9C">
        <w:rPr>
          <w:color w:val="auto"/>
          <w:lang w:val="fr-FR"/>
        </w:rPr>
        <w:t xml:space="preserve">, </w:t>
      </w:r>
      <w:proofErr w:type="spellStart"/>
      <w:r w:rsidRPr="00BE4A9C">
        <w:rPr>
          <w:color w:val="auto"/>
          <w:lang w:val="fr-FR"/>
        </w:rPr>
        <w:t>Fliesen</w:t>
      </w:r>
      <w:proofErr w:type="spellEnd"/>
      <w:r w:rsidRPr="00BE4A9C">
        <w:rPr>
          <w:color w:val="auto"/>
          <w:lang w:val="fr-FR"/>
        </w:rPr>
        <w:t xml:space="preserve">- </w:t>
      </w:r>
      <w:proofErr w:type="spellStart"/>
      <w:r w:rsidRPr="00BE4A9C">
        <w:rPr>
          <w:color w:val="auto"/>
          <w:lang w:val="fr-FR"/>
        </w:rPr>
        <w:t>und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Bodensysteme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sowie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Bautenschutz</w:t>
      </w:r>
      <w:proofErr w:type="spellEnd"/>
      <w:r w:rsidRPr="00BE4A9C">
        <w:rPr>
          <w:color w:val="auto"/>
          <w:lang w:val="fr-FR"/>
        </w:rPr>
        <w:t xml:space="preserve">- </w:t>
      </w:r>
      <w:proofErr w:type="spellStart"/>
      <w:r w:rsidRPr="00BE4A9C">
        <w:rPr>
          <w:color w:val="auto"/>
          <w:lang w:val="fr-FR"/>
        </w:rPr>
        <w:t>und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Mörtelsysteme</w:t>
      </w:r>
      <w:proofErr w:type="spellEnd"/>
      <w:r w:rsidRPr="00BE4A9C">
        <w:rPr>
          <w:color w:val="auto"/>
          <w:lang w:val="fr-FR"/>
        </w:rPr>
        <w:t xml:space="preserve">. Die in der Branche </w:t>
      </w:r>
      <w:proofErr w:type="spellStart"/>
      <w:r w:rsidRPr="00BE4A9C">
        <w:rPr>
          <w:color w:val="auto"/>
          <w:lang w:val="fr-FR"/>
        </w:rPr>
        <w:t>einzigartige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Bandbreite</w:t>
      </w:r>
      <w:proofErr w:type="spellEnd"/>
      <w:r w:rsidRPr="00BE4A9C">
        <w:rPr>
          <w:color w:val="auto"/>
          <w:lang w:val="fr-FR"/>
        </w:rPr>
        <w:t xml:space="preserve"> an </w:t>
      </w:r>
      <w:proofErr w:type="spellStart"/>
      <w:r w:rsidRPr="00BE4A9C">
        <w:rPr>
          <w:color w:val="auto"/>
          <w:lang w:val="fr-FR"/>
        </w:rPr>
        <w:t>Produkten</w:t>
      </w:r>
      <w:proofErr w:type="spellEnd"/>
      <w:r w:rsidRPr="00BE4A9C">
        <w:rPr>
          <w:color w:val="auto"/>
          <w:lang w:val="fr-FR"/>
        </w:rPr>
        <w:t xml:space="preserve">, </w:t>
      </w:r>
      <w:proofErr w:type="spellStart"/>
      <w:r w:rsidRPr="00BE4A9C">
        <w:rPr>
          <w:color w:val="auto"/>
          <w:lang w:val="fr-FR"/>
        </w:rPr>
        <w:t>Systemen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und</w:t>
      </w:r>
      <w:proofErr w:type="spellEnd"/>
      <w:r w:rsidRPr="00BE4A9C">
        <w:rPr>
          <w:color w:val="auto"/>
          <w:lang w:val="fr-FR"/>
        </w:rPr>
        <w:t xml:space="preserve"> Services </w:t>
      </w:r>
      <w:proofErr w:type="spellStart"/>
      <w:r w:rsidRPr="00BE4A9C">
        <w:rPr>
          <w:color w:val="auto"/>
          <w:lang w:val="fr-FR"/>
        </w:rPr>
        <w:t>macht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das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Unternehmen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zum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kompetenten</w:t>
      </w:r>
      <w:proofErr w:type="spellEnd"/>
      <w:r w:rsidRPr="00BE4A9C">
        <w:rPr>
          <w:color w:val="auto"/>
          <w:lang w:val="fr-FR"/>
        </w:rPr>
        <w:t xml:space="preserve"> Partner </w:t>
      </w:r>
      <w:proofErr w:type="spellStart"/>
      <w:r w:rsidRPr="00BE4A9C">
        <w:rPr>
          <w:color w:val="auto"/>
          <w:lang w:val="fr-FR"/>
        </w:rPr>
        <w:t>für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ganzheitliche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Bauplanung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und</w:t>
      </w:r>
      <w:proofErr w:type="spellEnd"/>
      <w:r w:rsidRPr="00BE4A9C">
        <w:rPr>
          <w:color w:val="auto"/>
          <w:lang w:val="fr-FR"/>
        </w:rPr>
        <w:t xml:space="preserve"> -</w:t>
      </w:r>
      <w:proofErr w:type="spellStart"/>
      <w:r w:rsidRPr="00BE4A9C">
        <w:rPr>
          <w:color w:val="auto"/>
          <w:lang w:val="fr-FR"/>
        </w:rPr>
        <w:t>ausführung</w:t>
      </w:r>
      <w:proofErr w:type="spellEnd"/>
      <w:r w:rsidRPr="00BE4A9C">
        <w:rPr>
          <w:color w:val="auto"/>
          <w:lang w:val="fr-FR"/>
        </w:rPr>
        <w:t xml:space="preserve">.  In </w:t>
      </w:r>
      <w:proofErr w:type="spellStart"/>
      <w:r w:rsidRPr="00BE4A9C">
        <w:rPr>
          <w:color w:val="auto"/>
          <w:lang w:val="fr-FR"/>
        </w:rPr>
        <w:t>Deutschland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produziert</w:t>
      </w:r>
      <w:proofErr w:type="spellEnd"/>
      <w:r w:rsidRPr="00BE4A9C">
        <w:rPr>
          <w:color w:val="auto"/>
          <w:lang w:val="fr-FR"/>
        </w:rPr>
        <w:t xml:space="preserve"> Weber an 1</w:t>
      </w:r>
      <w:r w:rsidR="00C06EBE">
        <w:rPr>
          <w:color w:val="auto"/>
          <w:lang w:val="fr-FR"/>
        </w:rPr>
        <w:t>3</w:t>
      </w:r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regionalen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Standorten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und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kann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damit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schnell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auf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Kundenbedürfnisse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reagieren</w:t>
      </w:r>
      <w:proofErr w:type="spellEnd"/>
      <w:r w:rsidRPr="00BE4A9C">
        <w:rPr>
          <w:color w:val="auto"/>
          <w:lang w:val="fr-FR"/>
        </w:rPr>
        <w:t xml:space="preserve">. </w:t>
      </w:r>
      <w:proofErr w:type="spellStart"/>
      <w:r w:rsidRPr="00BE4A9C">
        <w:rPr>
          <w:color w:val="auto"/>
          <w:lang w:val="fr-FR"/>
        </w:rPr>
        <w:t>Daneben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prägt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insbesondere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eine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hohe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Innovationskraft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das</w:t>
      </w:r>
      <w:proofErr w:type="spellEnd"/>
      <w:r w:rsidRPr="00BE4A9C">
        <w:rPr>
          <w:color w:val="auto"/>
          <w:lang w:val="fr-FR"/>
        </w:rPr>
        <w:t xml:space="preserve"> Profil von Saint-Gobain Weber. Der </w:t>
      </w:r>
      <w:proofErr w:type="spellStart"/>
      <w:r w:rsidRPr="00BE4A9C">
        <w:rPr>
          <w:color w:val="auto"/>
          <w:lang w:val="fr-FR"/>
        </w:rPr>
        <w:t>Fokus</w:t>
      </w:r>
      <w:proofErr w:type="spellEnd"/>
      <w:r w:rsidRPr="00BE4A9C">
        <w:rPr>
          <w:color w:val="auto"/>
          <w:lang w:val="fr-FR"/>
        </w:rPr>
        <w:t xml:space="preserve"> der </w:t>
      </w:r>
      <w:proofErr w:type="spellStart"/>
      <w:r w:rsidRPr="00BE4A9C">
        <w:rPr>
          <w:color w:val="auto"/>
          <w:lang w:val="fr-FR"/>
        </w:rPr>
        <w:t>vielfach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ausgezeichneten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Neuentwicklungen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liegt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auf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wohngesunden</w:t>
      </w:r>
      <w:proofErr w:type="spellEnd"/>
      <w:r w:rsidRPr="00BE4A9C">
        <w:rPr>
          <w:color w:val="auto"/>
          <w:lang w:val="fr-FR"/>
        </w:rPr>
        <w:t xml:space="preserve">, </w:t>
      </w:r>
      <w:proofErr w:type="spellStart"/>
      <w:r w:rsidRPr="00BE4A9C">
        <w:rPr>
          <w:color w:val="auto"/>
          <w:lang w:val="fr-FR"/>
        </w:rPr>
        <w:t>umweltschonenden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Baustoffen</w:t>
      </w:r>
      <w:proofErr w:type="spellEnd"/>
      <w:r w:rsidRPr="00BE4A9C">
        <w:rPr>
          <w:color w:val="auto"/>
          <w:lang w:val="fr-FR"/>
        </w:rPr>
        <w:t xml:space="preserve">. Weber </w:t>
      </w:r>
      <w:proofErr w:type="spellStart"/>
      <w:r w:rsidRPr="00BE4A9C">
        <w:rPr>
          <w:color w:val="auto"/>
          <w:lang w:val="fr-FR"/>
        </w:rPr>
        <w:t>ist</w:t>
      </w:r>
      <w:proofErr w:type="spellEnd"/>
      <w:r w:rsidRPr="00BE4A9C">
        <w:rPr>
          <w:color w:val="auto"/>
          <w:lang w:val="fr-FR"/>
        </w:rPr>
        <w:t xml:space="preserve"> Teil der Saint-Gobain-</w:t>
      </w:r>
      <w:proofErr w:type="spellStart"/>
      <w:r w:rsidRPr="00BE4A9C">
        <w:rPr>
          <w:color w:val="auto"/>
          <w:lang w:val="fr-FR"/>
        </w:rPr>
        <w:t>Gruppe</w:t>
      </w:r>
      <w:proofErr w:type="spellEnd"/>
      <w:r w:rsidRPr="00BE4A9C">
        <w:rPr>
          <w:color w:val="auto"/>
          <w:lang w:val="fr-FR"/>
        </w:rPr>
        <w:t xml:space="preserve">, </w:t>
      </w:r>
      <w:proofErr w:type="spellStart"/>
      <w:r w:rsidRPr="00BE4A9C">
        <w:rPr>
          <w:color w:val="auto"/>
          <w:lang w:val="fr-FR"/>
        </w:rPr>
        <w:t>dem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weltweit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führenden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Anbieter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auf</w:t>
      </w:r>
      <w:proofErr w:type="spellEnd"/>
      <w:r w:rsidRPr="00BE4A9C">
        <w:rPr>
          <w:color w:val="auto"/>
          <w:lang w:val="fr-FR"/>
        </w:rPr>
        <w:t xml:space="preserve"> den </w:t>
      </w:r>
      <w:proofErr w:type="spellStart"/>
      <w:r w:rsidRPr="00BE4A9C">
        <w:rPr>
          <w:color w:val="auto"/>
          <w:lang w:val="fr-FR"/>
        </w:rPr>
        <w:t>Märkten</w:t>
      </w:r>
      <w:proofErr w:type="spellEnd"/>
      <w:r w:rsidRPr="00BE4A9C">
        <w:rPr>
          <w:color w:val="auto"/>
          <w:lang w:val="fr-FR"/>
        </w:rPr>
        <w:t xml:space="preserve"> des </w:t>
      </w:r>
      <w:proofErr w:type="spellStart"/>
      <w:r w:rsidRPr="00BE4A9C">
        <w:rPr>
          <w:color w:val="auto"/>
          <w:lang w:val="fr-FR"/>
        </w:rPr>
        <w:t>Wohnens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und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Arbeitens</w:t>
      </w:r>
      <w:proofErr w:type="spellEnd"/>
      <w:r w:rsidRPr="00BE4A9C">
        <w:rPr>
          <w:color w:val="auto"/>
          <w:lang w:val="fr-FR"/>
        </w:rPr>
        <w:t>.</w:t>
      </w:r>
    </w:p>
    <w:p w14:paraId="4D3EA758" w14:textId="77777777" w:rsidR="00C429DA" w:rsidRDefault="00C429DA" w:rsidP="00C429DA">
      <w:pPr>
        <w:pStyle w:val="berschrift2"/>
        <w:spacing w:after="120"/>
        <w:rPr>
          <w:b/>
          <w:bCs/>
          <w:color w:val="auto"/>
          <w:lang w:val="fr-FR"/>
        </w:rPr>
      </w:pPr>
      <w:r w:rsidRPr="00BE4A9C">
        <w:rPr>
          <w:b/>
          <w:bCs/>
          <w:color w:val="auto"/>
          <w:lang w:val="fr-FR"/>
        </w:rPr>
        <w:t xml:space="preserve">www.de.weber  </w:t>
      </w:r>
    </w:p>
    <w:p w14:paraId="5A8C8384" w14:textId="77777777" w:rsidR="00DC39A0" w:rsidRDefault="00DC39A0" w:rsidP="00C06EBE">
      <w:pPr>
        <w:rPr>
          <w:lang w:val="fr-FR"/>
        </w:rPr>
      </w:pPr>
    </w:p>
    <w:p w14:paraId="3E6B3E59" w14:textId="4D01D671" w:rsidR="00C06EBE" w:rsidRPr="00C06EBE" w:rsidRDefault="00306417" w:rsidP="00C06EBE">
      <w:pPr>
        <w:rPr>
          <w:lang w:val="fr-FR"/>
        </w:rPr>
      </w:pPr>
      <w:proofErr w:type="spellStart"/>
      <w:r w:rsidRPr="00020E44">
        <w:rPr>
          <w:lang w:val="fr-FR"/>
        </w:rPr>
        <w:t>Medienkontakt</w:t>
      </w:r>
      <w:proofErr w:type="spellEnd"/>
      <w:r w:rsidRPr="00020E44">
        <w:rPr>
          <w:lang w:val="fr-FR"/>
        </w:rPr>
        <w:t xml:space="preserve"> : </w:t>
      </w:r>
      <w:r w:rsidR="00DC39A0" w:rsidRPr="00020E44">
        <w:rPr>
          <w:color w:val="000000" w:themeColor="text1"/>
          <w:lang w:val="fr-FR"/>
        </w:rPr>
        <w:t>Ulrich Wolf</w:t>
      </w:r>
      <w:r w:rsidRPr="00020E44">
        <w:rPr>
          <w:color w:val="000000" w:themeColor="text1"/>
          <w:lang w:val="fr-FR"/>
        </w:rPr>
        <w:t>,</w:t>
      </w:r>
      <w:r w:rsidR="00DC39A0" w:rsidRPr="00020E44">
        <w:rPr>
          <w:color w:val="000000" w:themeColor="text1"/>
          <w:lang w:val="fr-FR"/>
        </w:rPr>
        <w:t xml:space="preserve"> ulrich.wolf@sg-weber.de,</w:t>
      </w:r>
      <w:r w:rsidRPr="00020E44">
        <w:rPr>
          <w:color w:val="000000" w:themeColor="text1"/>
          <w:lang w:val="fr-FR"/>
        </w:rPr>
        <w:t xml:space="preserve"> </w:t>
      </w:r>
      <w:r w:rsidR="00AD3F96" w:rsidRPr="00020E44">
        <w:rPr>
          <w:color w:val="000000" w:themeColor="text1"/>
          <w:lang w:val="fr-FR"/>
        </w:rPr>
        <w:t xml:space="preserve">Tel. 0211/ 91 </w:t>
      </w:r>
      <w:r w:rsidR="009E4CC8" w:rsidRPr="00020E44">
        <w:rPr>
          <w:color w:val="000000" w:themeColor="text1"/>
          <w:lang w:val="fr-FR"/>
        </w:rPr>
        <w:t>369-291</w:t>
      </w:r>
    </w:p>
    <w:p w14:paraId="0434F0B9" w14:textId="54621E0D" w:rsidR="00024F5B" w:rsidRPr="000A45EF" w:rsidRDefault="00BE4A9C" w:rsidP="00BE4A9C">
      <w:pPr>
        <w:pStyle w:val="berschrift2"/>
        <w:spacing w:after="120"/>
        <w:rPr>
          <w:color w:val="auto"/>
          <w:lang w:val="fr-FR"/>
        </w:rPr>
      </w:pPr>
      <w:r w:rsidRPr="00BE4A9C">
        <w:rPr>
          <w:b/>
          <w:bCs/>
          <w:color w:val="auto"/>
          <w:lang w:val="fr-FR"/>
        </w:rPr>
        <w:t xml:space="preserve"> </w:t>
      </w:r>
    </w:p>
    <w:sectPr w:rsidR="00024F5B" w:rsidRPr="000A45EF" w:rsidSect="009029F8">
      <w:headerReference w:type="even" r:id="rId14"/>
      <w:headerReference w:type="default" r:id="rId15"/>
      <w:footerReference w:type="even" r:id="rId16"/>
      <w:footerReference w:type="default" r:id="rId17"/>
      <w:headerReference w:type="first" r:id="rId18"/>
      <w:footerReference w:type="first" r:id="rId19"/>
      <w:pgSz w:w="11906" w:h="16838" w:code="9"/>
      <w:pgMar w:top="2268" w:right="1134" w:bottom="1134" w:left="1134" w:header="567" w:footer="454" w:gutter="0"/>
      <w:cols w:space="720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5B25CD94" w14:textId="77777777" w:rsidR="009849CA" w:rsidRDefault="009849CA" w:rsidP="000D2398">
      <w:pPr>
        <w:spacing w:after="0" w:line="240" w:lineRule="auto"/>
      </w:pPr>
      <w:r>
        <w:separator/>
      </w:r>
    </w:p>
  </w:endnote>
  <w:endnote w:type="continuationSeparator" w:id="0">
    <w:p w14:paraId="15FA0B77" w14:textId="77777777" w:rsidR="009849CA" w:rsidRDefault="009849CA" w:rsidP="000D2398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Arial">
    <w:panose1 w:val="020B0604020202020204"/>
    <w:charset w:val="00"/>
    <w:family w:val="swiss"/>
    <w:pitch w:val="variable"/>
    <w:sig w:usb0="E0002AFF" w:usb1="C0007843" w:usb2="00000009" w:usb3="00000000" w:csb0="000001FF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Minion Pro">
    <w:panose1 w:val="02040503050306020203"/>
    <w:charset w:val="00"/>
    <w:family w:val="roman"/>
    <w:pitch w:val="variable"/>
    <w:sig w:usb0="60000287" w:usb1="00000001" w:usb2="00000000" w:usb3="00000000" w:csb0="0000019F" w:csb1="00000000"/>
  </w:font>
  <w:font w:name="Arial (Headings)">
    <w:panose1 w:val="020B0604020202020204"/>
    <w:charset w:val="00"/>
    <w:family w:val="roman"/>
    <w:pitch w:val="default"/>
  </w:font>
  <w:font w:name="-webkit-standard">
    <w:altName w:val="Cambria"/>
    <w:panose1 w:val="020B0604020202020204"/>
    <w:charset w:val="00"/>
    <w:family w:val="roman"/>
    <w:pitch w:val="default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EB06194" w14:textId="77777777" w:rsidR="009E4CC8" w:rsidRDefault="009E4CC8">
    <w:pPr>
      <w:pStyle w:val="Fuzeile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EC05287" w14:textId="55D867EE" w:rsidR="005A3D76" w:rsidRPr="008D34A9" w:rsidRDefault="00822240" w:rsidP="00493D71">
    <w:pPr>
      <w:pStyle w:val="berschrift2"/>
      <w:spacing w:line="240" w:lineRule="auto"/>
      <w:rPr>
        <w:b/>
        <w:bCs/>
        <w:noProof/>
        <w:color w:val="auto"/>
        <w:sz w:val="16"/>
        <w:szCs w:val="20"/>
        <w:lang w:val="fr-FR"/>
      </w:rPr>
    </w:pPr>
    <w:bookmarkStart w:id="0" w:name="_Hlk142042876"/>
    <w:bookmarkStart w:id="1" w:name="_Hlk142042877"/>
    <w:r w:rsidRPr="00EE5A18">
      <w:rPr>
        <w:noProof/>
        <w:color w:val="auto"/>
        <w:lang w:val="fr-FR" w:eastAsia="fr-FR"/>
      </w:rPr>
      <w:drawing>
        <wp:anchor distT="0" distB="0" distL="114300" distR="114300" simplePos="0" relativeHeight="251665403" behindDoc="0" locked="0" layoutInCell="1" allowOverlap="1" wp14:anchorId="152769C2" wp14:editId="6733A0F2">
          <wp:simplePos x="0" y="0"/>
          <wp:positionH relativeFrom="margin">
            <wp:posOffset>2513965</wp:posOffset>
          </wp:positionH>
          <wp:positionV relativeFrom="page">
            <wp:posOffset>10117709</wp:posOffset>
          </wp:positionV>
          <wp:extent cx="1092481" cy="382246"/>
          <wp:effectExtent l="0" t="0" r="0" b="0"/>
          <wp:wrapNone/>
          <wp:docPr id="442464393" name="Image 3" descr="Une image contenant Police, logo, Graphique, texte&#10;&#10;Description générée automatiquement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498728593" name="Image 498728593" descr="Une image contenant Police, logo, Graphique, texte&#10;&#10;Description générée automatiquement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092481" cy="382246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  <w:bookmarkEnd w:id="0"/>
    <w:bookmarkEnd w:id="1"/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47C5613" w14:textId="36DFCADC" w:rsidR="008D34A9" w:rsidRPr="00FE08EB" w:rsidRDefault="00493D71" w:rsidP="00FE08EB">
    <w:pPr>
      <w:pStyle w:val="berschrift2"/>
      <w:spacing w:line="240" w:lineRule="auto"/>
      <w:jc w:val="center"/>
      <w:rPr>
        <w:b/>
        <w:bCs/>
        <w:noProof/>
        <w:color w:val="auto"/>
        <w:sz w:val="16"/>
        <w:szCs w:val="16"/>
        <w:lang w:val="en-GB"/>
      </w:rPr>
    </w:pPr>
    <w:r w:rsidRPr="008D34A9">
      <w:rPr>
        <w:b/>
        <w:bCs/>
        <w:noProof/>
        <w:color w:val="auto"/>
        <w:sz w:val="40"/>
        <w:szCs w:val="40"/>
        <w:lang w:val="en-GB"/>
      </w:rPr>
      <w:drawing>
        <wp:anchor distT="0" distB="0" distL="114300" distR="114300" simplePos="0" relativeHeight="251679744" behindDoc="0" locked="0" layoutInCell="1" allowOverlap="1" wp14:anchorId="192D0A65" wp14:editId="4AEF3BE9">
          <wp:simplePos x="0" y="0"/>
          <wp:positionH relativeFrom="margin">
            <wp:posOffset>2698115</wp:posOffset>
          </wp:positionH>
          <wp:positionV relativeFrom="page">
            <wp:posOffset>9901555</wp:posOffset>
          </wp:positionV>
          <wp:extent cx="720000" cy="298800"/>
          <wp:effectExtent l="0" t="0" r="4445" b="6350"/>
          <wp:wrapNone/>
          <wp:docPr id="2103465646" name="Image 6" descr="A logo with a city silhouette&#10;&#10;Description automatically generated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2103465646" name="Image 2103465646" descr="A logo with a city silhouette&#10;&#10;Description automatically generated"/>
                  <pic:cNvPicPr>
                    <a:picLocks noChangeAspect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720000" cy="298800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  <w:r w:rsidR="00FE08EB" w:rsidRPr="00FE08EB">
      <w:t xml:space="preserve"> </w:t>
    </w:r>
    <w:r w:rsidR="004F1D21">
      <w:rPr>
        <w:b/>
        <w:bCs/>
        <w:noProof/>
        <w:color w:val="auto"/>
        <w:sz w:val="16"/>
        <w:szCs w:val="16"/>
        <w:lang w:val="en-GB"/>
      </w:rPr>
      <w:t>www.de.weber</w: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03C1338A" w14:textId="77777777" w:rsidR="009849CA" w:rsidRDefault="009849CA" w:rsidP="000D2398">
      <w:pPr>
        <w:spacing w:after="0" w:line="240" w:lineRule="auto"/>
      </w:pPr>
      <w:r>
        <w:separator/>
      </w:r>
    </w:p>
  </w:footnote>
  <w:footnote w:type="continuationSeparator" w:id="0">
    <w:p w14:paraId="0F2A6184" w14:textId="77777777" w:rsidR="009849CA" w:rsidRDefault="009849CA" w:rsidP="000D2398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4B6D5BD" w14:textId="77777777" w:rsidR="009E4CC8" w:rsidRDefault="009E4CC8">
    <w:pPr>
      <w:pStyle w:val="Kopfzeile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54FB45B" w14:textId="77777777" w:rsidR="00BE4A9C" w:rsidRPr="00822240" w:rsidRDefault="00BE4A9C" w:rsidP="00BE4A9C">
    <w:pPr>
      <w:pStyle w:val="Kopfzeile"/>
      <w:tabs>
        <w:tab w:val="clear" w:pos="4680"/>
        <w:tab w:val="clear" w:pos="9360"/>
        <w:tab w:val="left" w:pos="5745"/>
      </w:tabs>
      <w:ind w:left="-567"/>
      <w:rPr>
        <w:b/>
        <w:bCs/>
        <w:noProof/>
        <w:color w:val="5A4C40" w:themeColor="background2"/>
        <w:sz w:val="28"/>
        <w:szCs w:val="28"/>
        <w:lang w:val="en-GB"/>
      </w:rPr>
    </w:pPr>
    <w:r w:rsidRPr="00EE5A18">
      <w:rPr>
        <w:noProof/>
        <w:lang w:val="fr-FR" w:eastAsia="fr-FR"/>
      </w:rPr>
      <w:drawing>
        <wp:anchor distT="0" distB="0" distL="114300" distR="114300" simplePos="0" relativeHeight="251681792" behindDoc="0" locked="0" layoutInCell="1" allowOverlap="1" wp14:anchorId="641651AC" wp14:editId="47482680">
          <wp:simplePos x="0" y="0"/>
          <wp:positionH relativeFrom="page">
            <wp:posOffset>5118735</wp:posOffset>
          </wp:positionH>
          <wp:positionV relativeFrom="page">
            <wp:posOffset>336896</wp:posOffset>
          </wp:positionV>
          <wp:extent cx="1805003" cy="631547"/>
          <wp:effectExtent l="0" t="0" r="5080" b="0"/>
          <wp:wrapNone/>
          <wp:docPr id="1821375617" name="Image 4" descr="Une image contenant Police, logo, Graphique, texte&#10;&#10;Description générée automatiquement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498728593" name="Image 498728593" descr="Une image contenant Police, logo, Graphique, texte&#10;&#10;Description générée automatiquement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805003" cy="631547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  <w:r w:rsidRPr="00822240">
      <w:rPr>
        <w:b/>
        <w:bCs/>
        <w:noProof/>
        <w:color w:val="5A4C40" w:themeColor="background2"/>
        <w:sz w:val="28"/>
        <w:szCs w:val="28"/>
        <w:lang w:val="en-GB"/>
      </w:rPr>
      <mc:AlternateContent>
        <mc:Choice Requires="wps">
          <w:drawing>
            <wp:anchor distT="0" distB="0" distL="114300" distR="114300" simplePos="0" relativeHeight="251682816" behindDoc="0" locked="0" layoutInCell="1" allowOverlap="1" wp14:anchorId="35F9CF5F" wp14:editId="4B95454E">
              <wp:simplePos x="0" y="0"/>
              <wp:positionH relativeFrom="page">
                <wp:align>left</wp:align>
              </wp:positionH>
              <wp:positionV relativeFrom="paragraph">
                <wp:posOffset>-361950</wp:posOffset>
              </wp:positionV>
              <wp:extent cx="7559675" cy="10194554"/>
              <wp:effectExtent l="0" t="0" r="3175" b="0"/>
              <wp:wrapNone/>
              <wp:docPr id="480544774" name="Forme libre 5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0" y="0"/>
                        <a:ext cx="7559675" cy="10194554"/>
                      </a:xfrm>
                      <a:custGeom>
                        <a:avLst/>
                        <a:gdLst>
                          <a:gd name="connsiteX0" fmla="*/ 215837 w 7559675"/>
                          <a:gd name="connsiteY0" fmla="*/ 1488141 h 10194554"/>
                          <a:gd name="connsiteX1" fmla="*/ 215837 w 7559675"/>
                          <a:gd name="connsiteY1" fmla="*/ 10152448 h 10194554"/>
                          <a:gd name="connsiteX2" fmla="*/ 0 w 7559675"/>
                          <a:gd name="connsiteY2" fmla="*/ 10194554 h 10194554"/>
                          <a:gd name="connsiteX3" fmla="*/ 0 w 7559675"/>
                          <a:gd name="connsiteY3" fmla="*/ 1603031 h 10194554"/>
                          <a:gd name="connsiteX4" fmla="*/ 0 w 7559675"/>
                          <a:gd name="connsiteY4" fmla="*/ 0 h 10194554"/>
                          <a:gd name="connsiteX5" fmla="*/ 7559675 w 7559675"/>
                          <a:gd name="connsiteY5" fmla="*/ 0 h 10194554"/>
                          <a:gd name="connsiteX6" fmla="*/ 7559675 w 7559675"/>
                          <a:gd name="connsiteY6" fmla="*/ 8719795 h 10194554"/>
                          <a:gd name="connsiteX7" fmla="*/ 7343837 w 7559675"/>
                          <a:gd name="connsiteY7" fmla="*/ 8761901 h 10194554"/>
                          <a:gd name="connsiteX8" fmla="*/ 7343837 w 7559675"/>
                          <a:gd name="connsiteY8" fmla="*/ 215906 h 10194554"/>
                          <a:gd name="connsiteX9" fmla="*/ 2605910 w 7559675"/>
                          <a:gd name="connsiteY9" fmla="*/ 215906 h 10194554"/>
                          <a:gd name="connsiteX10" fmla="*/ 3008625 w 7559675"/>
                          <a:gd name="connsiteY10" fmla="*/ 1541 h 10194554"/>
                          <a:gd name="connsiteX11" fmla="*/ 0 w 7559675"/>
                          <a:gd name="connsiteY11" fmla="*/ 1541 h 10194554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</a:cxnLst>
                        <a:rect l="l" t="t" r="r" b="b"/>
                        <a:pathLst>
                          <a:path w="7559675" h="10194554">
                            <a:moveTo>
                              <a:pt x="215837" y="1488141"/>
                            </a:moveTo>
                            <a:lnTo>
                              <a:pt x="215837" y="10152448"/>
                            </a:lnTo>
                            <a:lnTo>
                              <a:pt x="0" y="10194554"/>
                            </a:lnTo>
                            <a:lnTo>
                              <a:pt x="0" y="1603031"/>
                            </a:lnTo>
                            <a:close/>
                            <a:moveTo>
                              <a:pt x="0" y="0"/>
                            </a:moveTo>
                            <a:lnTo>
                              <a:pt x="7559675" y="0"/>
                            </a:lnTo>
                            <a:lnTo>
                              <a:pt x="7559675" y="8719795"/>
                            </a:lnTo>
                            <a:lnTo>
                              <a:pt x="7343837" y="8761901"/>
                            </a:lnTo>
                            <a:lnTo>
                              <a:pt x="7343837" y="215906"/>
                            </a:lnTo>
                            <a:lnTo>
                              <a:pt x="2605910" y="215906"/>
                            </a:lnTo>
                            <a:lnTo>
                              <a:pt x="3008625" y="1541"/>
                            </a:lnTo>
                            <a:lnTo>
                              <a:pt x="0" y="1541"/>
                            </a:lnTo>
                            <a:close/>
                          </a:path>
                        </a:pathLst>
                      </a:custGeom>
                      <a:solidFill>
                        <a:schemeClr val="tx2"/>
                      </a:solidFill>
                      <a:ln>
                        <a:noFill/>
                      </a:ln>
                    </wps:spPr>
                    <wps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wps:style>
                    <wps:bodyPr wrap="square" rtlCol="0" anchor="ctr">
                      <a:noAutofit/>
                    </wps:bodyPr>
                  </wps:wsp>
                </a:graphicData>
              </a:graphic>
            </wp:anchor>
          </w:drawing>
        </mc:Choice>
        <mc:Fallback>
          <w:pict>
            <v:shape w14:anchorId="05BB81EA" id="Forme libre 5" o:spid="_x0000_s1026" style="position:absolute;margin-left:0;margin-top:-28.5pt;width:595.25pt;height:802.7pt;z-index:251682816;visibility:visible;mso-wrap-style:square;mso-wrap-distance-left:9pt;mso-wrap-distance-top:0;mso-wrap-distance-right:9pt;mso-wrap-distance-bottom:0;mso-position-horizontal:left;mso-position-horizontal-relative:page;mso-position-vertical:absolute;mso-position-vertical-relative:text;v-text-anchor:middle" coordsize="7559675,10194554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GFL2w6gMAAL0OAAAOAAAAZHJzL2Uyb0RvYy54bWysV0uP2zYQvhfofyB0LNCVZFuyZKw3KBKk&#10;l6INkhRoj1yKWgmgSJXk2t5/3+FLpr1pLC3qg6zHfPNxhvPi/bvTwNCBStULvk/yuyxBlBPR9Pxp&#10;n/z59ePPVYKUxrzBTHC6T16oSt49/PjD/XHc0ZXoBGuoRKCEq91x3Ced1uMuTRXp6IDVnRgph4+t&#10;kAPW8Cif0kbiI2gfWLrKsjI9CtmMUhCqFLz94D4mD1Z/21Ki/2hbRTVi+wTWpu1V2uujuaYP93j3&#10;JPHY9cQvA79hFQPuOZBOqj5gjdGz7F+pGnoihRKtviNiSEXb9oRaG8CaPLuy5kuHR2ptAeeocXKT&#10;+v/Ukt8PX8ZPEtxwHNVOwa2x4tTKwfzD+tDJOutlchY9aUTg5bYo6nJbJIjAtzzL601RbIw/0zOe&#10;PCv9KxVWFz78prRzdwN31lkN4niAqCCCc9Vr+hdsUTsw2IGfUrTKi2q9RUcUmDz4CvN3jMk3VZVv&#10;ctSheEWwLa+Y8jcwxRjQX6w2m2oG1Sqiym7bE4sHK2awrJexxOJ5ma2z9RyvbZaRXIrf3hSIpmn7&#10;/a7f9lcMymY4qnwLSQyqtnm9rYsZVNuYar1Zz4rnGFRty7zO5uwM1Nmz6+ZSxSBItzorZxhVR0yr&#10;MivqfEZQX4DmMuVxaq+zrCpXxe14uEDlxbxqEKf2DHPyWP4bHFADn0KVw10ofOTEfeWDO4RNi8xs&#10;1xiFMnU2LoNQVMMjVDhXVgFlyuYNMCwtBueLwFB8YvBqERhqSgxeLwJDrYjBoZXMsxlqQAwuFjFD&#10;bsfgchEYsjUGbxeBIf9icLUIDCkVg+tFYJMkMRqeF8XYdZBdRBlEP2ybD3UJM5iZvpidvnSCYPqS&#10;CYLp69FQ4t2ItcmQcIuO0WzRRaOFERjEgX4VVlSbjHEzgjXFt35vxlmQ8f8C+A7uEUEu/I+WwLkp&#10;tOE5oq6XXkkSJhS11p4XFhME75+/Xi4jjEBmz4JskAj/Tl8s6RvV1Vqu5F2vsC703Wa2vGsZ3xX3&#10;DcKqnyHui7zbUCjd39Xt9+a1WPA2xKEJLjuSTlFmgjMaS5VgffOxZ8wElT120PdMogOGkNWnUP8u&#10;pJitwlwYlEsa8yY9D9D2Tr8wanQy/pm2qG9MtNpif0WCCaFc5+5ThxvquIsMft78CWEtsQqN5hb4&#10;J91egTk3nQ0Iut0qvbyBUns0msCuC000bgWX4AlhmQXXE3jouZDfsoyBVZ7ZyQcnOdcYLz2K5uWT&#10;REc4gO0T9c8zlhQKhGbvhTuvYU46AQWDaMfAxS/PWrS9OUhYhzsF/gHOSNZD/jxnDmHxs5U6nzof&#10;/gUAAP//AwBQSwMEFAAGAAgAAAAhAAOzXJDgAAAACgEAAA8AAABkcnMvZG93bnJldi54bWxMj8FO&#10;wzAQRO9I/IO1SFxQ64Q2NIQ4FargwDGFquK2jZckIl6H2E3D3+Oeym1WM5p9k68n04mRBtdaVhDP&#10;IxDEldUt1wo+3l9nKQjnkTV2lknBLzlYF9dXOWbanrikcetrEUrYZaig8b7PpHRVQwbd3PbEwfuy&#10;g0EfzqGWesBTKDedvI+iB2mw5fChwZ42DVXf26NRgPVLebfb9Lu43L8l6adbmJ9xodTtzfT8BMLT&#10;5C9hOOMHdCgC08EeWTvRKQhDvIJZsgribMePUQLiEFSyTJcgi1z+n1D8AQAA//8DAFBLAQItABQA&#10;BgAIAAAAIQC2gziS/gAAAOEBAAATAAAAAAAAAAAAAAAAAAAAAABbQ29udGVudF9UeXBlc10ueG1s&#10;UEsBAi0AFAAGAAgAAAAhADj9If/WAAAAlAEAAAsAAAAAAAAAAAAAAAAALwEAAF9yZWxzLy5yZWxz&#10;UEsBAi0AFAAGAAgAAAAhAAYUvbDqAwAAvQ4AAA4AAAAAAAAAAAAAAAAALgIAAGRycy9lMm9Eb2Mu&#10;eG1sUEsBAi0AFAAGAAgAAAAhAAOzXJDgAAAACgEAAA8AAAAAAAAAAAAAAAAARAYAAGRycy9kb3du&#10;cmV2LnhtbFBLBQYAAAAABAAEAPMAAABRBwAAAAA=&#10;" path="m215837,1488141r,8664307l,10194554,,1603031,215837,1488141xm,l7559675,r,8719795l7343837,8761901r,-8545995l2605910,215906,3008625,1541,,1541,,xe" fillcolor="#ffeb00 [3215]" stroked="f" strokeweight="1pt">
              <v:stroke joinstyle="miter"/>
              <v:path arrowok="t" o:connecttype="custom" o:connectlocs="215837,1488141;215837,10152448;0,10194554;0,1603031;0,0;7559675,0;7559675,8719795;7343837,8761901;7343837,215906;2605910,215906;3008625,1541;0,1541" o:connectangles="0,0,0,0,0,0,0,0,0,0,0,0"/>
              <w10:wrap anchorx="page"/>
            </v:shape>
          </w:pict>
        </mc:Fallback>
      </mc:AlternateContent>
    </w:r>
    <w:r w:rsidRPr="00822240">
      <w:rPr>
        <w:b/>
        <w:bCs/>
        <w:noProof/>
        <w:color w:val="5A4C40" w:themeColor="background2"/>
        <w:sz w:val="28"/>
        <w:szCs w:val="28"/>
        <w:lang w:val="en-GB"/>
      </w:rPr>
      <w:t>PRESS</w:t>
    </w:r>
    <w:r>
      <w:rPr>
        <w:b/>
        <w:bCs/>
        <w:noProof/>
        <w:color w:val="5A4C40" w:themeColor="background2"/>
        <w:sz w:val="28"/>
        <w:szCs w:val="28"/>
        <w:lang w:val="en-GB"/>
      </w:rPr>
      <w:t>E</w:t>
    </w:r>
  </w:p>
  <w:p w14:paraId="1DC6D8BC" w14:textId="77777777" w:rsidR="00BE4A9C" w:rsidRPr="00822240" w:rsidRDefault="00BE4A9C" w:rsidP="00BE4A9C">
    <w:pPr>
      <w:pStyle w:val="Kopfzeile"/>
      <w:tabs>
        <w:tab w:val="clear" w:pos="4680"/>
        <w:tab w:val="clear" w:pos="9360"/>
        <w:tab w:val="left" w:pos="5745"/>
      </w:tabs>
      <w:ind w:left="-567"/>
      <w:rPr>
        <w:b/>
        <w:bCs/>
        <w:noProof/>
        <w:color w:val="5A4C40" w:themeColor="background2"/>
        <w:sz w:val="28"/>
        <w:szCs w:val="28"/>
        <w:lang w:val="en-GB"/>
      </w:rPr>
    </w:pPr>
    <w:r>
      <w:rPr>
        <w:b/>
        <w:bCs/>
        <w:noProof/>
        <w:color w:val="5A4C40" w:themeColor="background2"/>
        <w:sz w:val="28"/>
        <w:szCs w:val="28"/>
        <w:lang w:val="en-GB"/>
      </w:rPr>
      <w:t>MELDUNG</w:t>
    </w:r>
  </w:p>
  <w:p w14:paraId="7475479D" w14:textId="2F9C437B" w:rsidR="006B5242" w:rsidRPr="00BE4A9C" w:rsidRDefault="006B5242" w:rsidP="00BE4A9C">
    <w:pPr>
      <w:pStyle w:val="Kopfzeile"/>
      <w:ind w:left="-567"/>
      <w:rPr>
        <w:lang w:val="en-GB"/>
      </w:rPr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23C800E" w14:textId="475E3D66" w:rsidR="00493D71" w:rsidRPr="00C72781" w:rsidRDefault="00822240" w:rsidP="00493D71">
    <w:pPr>
      <w:pStyle w:val="Kopfzeile"/>
      <w:tabs>
        <w:tab w:val="clear" w:pos="4680"/>
        <w:tab w:val="clear" w:pos="9360"/>
        <w:tab w:val="left" w:pos="5745"/>
      </w:tabs>
      <w:ind w:left="-567"/>
      <w:rPr>
        <w:b/>
        <w:bCs/>
        <w:noProof/>
        <w:color w:val="5A4C40" w:themeColor="background2"/>
        <w:sz w:val="28"/>
        <w:szCs w:val="28"/>
        <w:lang w:val="de-DE"/>
      </w:rPr>
    </w:pPr>
    <w:r w:rsidRPr="00EE5A18">
      <w:rPr>
        <w:noProof/>
        <w:lang w:val="fr-FR" w:eastAsia="fr-FR"/>
      </w:rPr>
      <w:drawing>
        <wp:anchor distT="0" distB="0" distL="114300" distR="114300" simplePos="0" relativeHeight="251666428" behindDoc="0" locked="0" layoutInCell="1" allowOverlap="1" wp14:anchorId="47654675" wp14:editId="36989E8B">
          <wp:simplePos x="0" y="0"/>
          <wp:positionH relativeFrom="page">
            <wp:posOffset>5118735</wp:posOffset>
          </wp:positionH>
          <wp:positionV relativeFrom="page">
            <wp:posOffset>336896</wp:posOffset>
          </wp:positionV>
          <wp:extent cx="1805003" cy="631547"/>
          <wp:effectExtent l="0" t="0" r="5080" b="0"/>
          <wp:wrapNone/>
          <wp:docPr id="498728593" name="Image 4" descr="Une image contenant Police, logo, Graphique, texte&#10;&#10;Description générée automatiquement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498728593" name="Image 498728593" descr="Une image contenant Police, logo, Graphique, texte&#10;&#10;Description générée automatiquement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805003" cy="631547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  <w:r w:rsidR="00493D71" w:rsidRPr="00822240">
      <w:rPr>
        <w:b/>
        <w:bCs/>
        <w:noProof/>
        <w:color w:val="5A4C40" w:themeColor="background2"/>
        <w:sz w:val="28"/>
        <w:szCs w:val="28"/>
        <w:lang w:val="en-GB"/>
      </w:rPr>
      <mc:AlternateContent>
        <mc:Choice Requires="wps">
          <w:drawing>
            <wp:anchor distT="0" distB="0" distL="114300" distR="114300" simplePos="0" relativeHeight="251676672" behindDoc="0" locked="0" layoutInCell="1" allowOverlap="1" wp14:anchorId="3B5ED322" wp14:editId="326BAE66">
              <wp:simplePos x="0" y="0"/>
              <wp:positionH relativeFrom="page">
                <wp:align>left</wp:align>
              </wp:positionH>
              <wp:positionV relativeFrom="paragraph">
                <wp:posOffset>-361950</wp:posOffset>
              </wp:positionV>
              <wp:extent cx="7559675" cy="10194554"/>
              <wp:effectExtent l="0" t="0" r="3175" b="0"/>
              <wp:wrapNone/>
              <wp:docPr id="161558706" name="Forme libre 5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0" y="0"/>
                        <a:ext cx="7559675" cy="10194554"/>
                      </a:xfrm>
                      <a:custGeom>
                        <a:avLst/>
                        <a:gdLst>
                          <a:gd name="connsiteX0" fmla="*/ 215837 w 7559675"/>
                          <a:gd name="connsiteY0" fmla="*/ 1488141 h 10194554"/>
                          <a:gd name="connsiteX1" fmla="*/ 215837 w 7559675"/>
                          <a:gd name="connsiteY1" fmla="*/ 10152448 h 10194554"/>
                          <a:gd name="connsiteX2" fmla="*/ 0 w 7559675"/>
                          <a:gd name="connsiteY2" fmla="*/ 10194554 h 10194554"/>
                          <a:gd name="connsiteX3" fmla="*/ 0 w 7559675"/>
                          <a:gd name="connsiteY3" fmla="*/ 1603031 h 10194554"/>
                          <a:gd name="connsiteX4" fmla="*/ 0 w 7559675"/>
                          <a:gd name="connsiteY4" fmla="*/ 0 h 10194554"/>
                          <a:gd name="connsiteX5" fmla="*/ 7559675 w 7559675"/>
                          <a:gd name="connsiteY5" fmla="*/ 0 h 10194554"/>
                          <a:gd name="connsiteX6" fmla="*/ 7559675 w 7559675"/>
                          <a:gd name="connsiteY6" fmla="*/ 8719795 h 10194554"/>
                          <a:gd name="connsiteX7" fmla="*/ 7343837 w 7559675"/>
                          <a:gd name="connsiteY7" fmla="*/ 8761901 h 10194554"/>
                          <a:gd name="connsiteX8" fmla="*/ 7343837 w 7559675"/>
                          <a:gd name="connsiteY8" fmla="*/ 215906 h 10194554"/>
                          <a:gd name="connsiteX9" fmla="*/ 2605910 w 7559675"/>
                          <a:gd name="connsiteY9" fmla="*/ 215906 h 10194554"/>
                          <a:gd name="connsiteX10" fmla="*/ 3008625 w 7559675"/>
                          <a:gd name="connsiteY10" fmla="*/ 1541 h 10194554"/>
                          <a:gd name="connsiteX11" fmla="*/ 0 w 7559675"/>
                          <a:gd name="connsiteY11" fmla="*/ 1541 h 10194554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</a:cxnLst>
                        <a:rect l="l" t="t" r="r" b="b"/>
                        <a:pathLst>
                          <a:path w="7559675" h="10194554">
                            <a:moveTo>
                              <a:pt x="215837" y="1488141"/>
                            </a:moveTo>
                            <a:lnTo>
                              <a:pt x="215837" y="10152448"/>
                            </a:lnTo>
                            <a:lnTo>
                              <a:pt x="0" y="10194554"/>
                            </a:lnTo>
                            <a:lnTo>
                              <a:pt x="0" y="1603031"/>
                            </a:lnTo>
                            <a:close/>
                            <a:moveTo>
                              <a:pt x="0" y="0"/>
                            </a:moveTo>
                            <a:lnTo>
                              <a:pt x="7559675" y="0"/>
                            </a:lnTo>
                            <a:lnTo>
                              <a:pt x="7559675" y="8719795"/>
                            </a:lnTo>
                            <a:lnTo>
                              <a:pt x="7343837" y="8761901"/>
                            </a:lnTo>
                            <a:lnTo>
                              <a:pt x="7343837" y="215906"/>
                            </a:lnTo>
                            <a:lnTo>
                              <a:pt x="2605910" y="215906"/>
                            </a:lnTo>
                            <a:lnTo>
                              <a:pt x="3008625" y="1541"/>
                            </a:lnTo>
                            <a:lnTo>
                              <a:pt x="0" y="1541"/>
                            </a:lnTo>
                            <a:close/>
                          </a:path>
                        </a:pathLst>
                      </a:custGeom>
                      <a:solidFill>
                        <a:schemeClr val="tx2"/>
                      </a:solidFill>
                      <a:ln>
                        <a:noFill/>
                      </a:ln>
                    </wps:spPr>
                    <wps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wps:style>
                    <wps:bodyPr wrap="square" rtlCol="0" anchor="ctr">
                      <a:noAutofit/>
                    </wps:bodyPr>
                  </wps:wsp>
                </a:graphicData>
              </a:graphic>
            </wp:anchor>
          </w:drawing>
        </mc:Choice>
        <mc:Fallback>
          <w:pict>
            <v:shape w14:anchorId="5974E47A" id="Freeform: Shape 1" o:spid="_x0000_s1026" style="position:absolute;margin-left:0;margin-top:-28.5pt;width:595.25pt;height:802.7pt;z-index:251676672;visibility:visible;mso-wrap-style:square;mso-wrap-distance-left:9pt;mso-wrap-distance-top:0;mso-wrap-distance-right:9pt;mso-wrap-distance-bottom:0;mso-position-horizontal:left;mso-position-horizontal-relative:page;mso-position-vertical:absolute;mso-position-vertical-relative:text;v-text-anchor:middle" coordsize="7559675,10194554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GFL2w6gMAAL0OAAAOAAAAZHJzL2Uyb0RvYy54bWysV0uP2zYQvhfofyB0LNCVZFuyZKw3KBKk&#10;l6INkhRoj1yKWgmgSJXk2t5/3+FLpr1pLC3qg6zHfPNxhvPi/bvTwNCBStULvk/yuyxBlBPR9Pxp&#10;n/z59ePPVYKUxrzBTHC6T16oSt49/PjD/XHc0ZXoBGuoRKCEq91x3Ced1uMuTRXp6IDVnRgph4+t&#10;kAPW8Cif0kbiI2gfWLrKsjI9CtmMUhCqFLz94D4mD1Z/21Ki/2hbRTVi+wTWpu1V2uujuaYP93j3&#10;JPHY9cQvA79hFQPuOZBOqj5gjdGz7F+pGnoihRKtviNiSEXb9oRaG8CaPLuy5kuHR2ptAeeocXKT&#10;+v/Ukt8PX8ZPEtxwHNVOwa2x4tTKwfzD+tDJOutlchY9aUTg5bYo6nJbJIjAtzzL601RbIw/0zOe&#10;PCv9KxVWFz78prRzdwN31lkN4niAqCCCc9Vr+hdsUTsw2IGfUrTKi2q9RUcUmDz4CvN3jMk3VZVv&#10;ctSheEWwLa+Y8jcwxRjQX6w2m2oG1Sqiym7bE4sHK2awrJexxOJ5ma2z9RyvbZaRXIrf3hSIpmn7&#10;/a7f9lcMymY4qnwLSQyqtnm9rYsZVNuYar1Zz4rnGFRty7zO5uwM1Nmz6+ZSxSBItzorZxhVR0yr&#10;MivqfEZQX4DmMuVxaq+zrCpXxe14uEDlxbxqEKf2DHPyWP4bHFADn0KVw10ofOTEfeWDO4RNi8xs&#10;1xiFMnU2LoNQVMMjVDhXVgFlyuYNMCwtBueLwFB8YvBqERhqSgxeLwJDrYjBoZXMsxlqQAwuFjFD&#10;bsfgchEYsjUGbxeBIf9icLUIDCkVg+tFYJMkMRqeF8XYdZBdRBlEP2ybD3UJM5iZvpidvnSCYPqS&#10;CYLp69FQ4t2ItcmQcIuO0WzRRaOFERjEgX4VVlSbjHEzgjXFt35vxlmQ8f8C+A7uEUEu/I+WwLkp&#10;tOE5oq6XXkkSJhS11p4XFhME75+/Xi4jjEBmz4JskAj/Tl8s6RvV1Vqu5F2vsC703Wa2vGsZ3xX3&#10;DcKqnyHui7zbUCjd39Xt9+a1WPA2xKEJLjuSTlFmgjMaS5VgffOxZ8wElT120PdMogOGkNWnUP8u&#10;pJitwlwYlEsa8yY9D9D2Tr8wanQy/pm2qG9MtNpif0WCCaFc5+5ThxvquIsMft78CWEtsQqN5hb4&#10;J91egTk3nQ0Iut0qvbyBUns0msCuC000bgWX4AlhmQXXE3jouZDfsoyBVZ7ZyQcnOdcYLz2K5uWT&#10;REc4gO0T9c8zlhQKhGbvhTuvYU46AQWDaMfAxS/PWrS9OUhYhzsF/gHOSNZD/jxnDmHxs5U6nzof&#10;/gUAAP//AwBQSwMEFAAGAAgAAAAhAAOzXJDgAAAACgEAAA8AAABkcnMvZG93bnJldi54bWxMj8FO&#10;wzAQRO9I/IO1SFxQ64Q2NIQ4FargwDGFquK2jZckIl6H2E3D3+Oeym1WM5p9k68n04mRBtdaVhDP&#10;IxDEldUt1wo+3l9nKQjnkTV2lknBLzlYF9dXOWbanrikcetrEUrYZaig8b7PpHRVQwbd3PbEwfuy&#10;g0EfzqGWesBTKDedvI+iB2mw5fChwZ42DVXf26NRgPVLebfb9Lu43L8l6adbmJ9xodTtzfT8BMLT&#10;5C9hOOMHdCgC08EeWTvRKQhDvIJZsgribMePUQLiEFSyTJcgi1z+n1D8AQAA//8DAFBLAQItABQA&#10;BgAIAAAAIQC2gziS/gAAAOEBAAATAAAAAAAAAAAAAAAAAAAAAABbQ29udGVudF9UeXBlc10ueG1s&#10;UEsBAi0AFAAGAAgAAAAhADj9If/WAAAAlAEAAAsAAAAAAAAAAAAAAAAALwEAAF9yZWxzLy5yZWxz&#10;UEsBAi0AFAAGAAgAAAAhAAYUvbDqAwAAvQ4AAA4AAAAAAAAAAAAAAAAALgIAAGRycy9lMm9Eb2Mu&#10;eG1sUEsBAi0AFAAGAAgAAAAhAAOzXJDgAAAACgEAAA8AAAAAAAAAAAAAAAAARAYAAGRycy9kb3du&#10;cmV2LnhtbFBLBQYAAAAABAAEAPMAAABRBwAAAAA=&#10;" path="m215837,1488141r,8664307l,10194554,,1603031,215837,1488141xm,l7559675,r,8719795l7343837,8761901r,-8545995l2605910,215906,3008625,1541,,1541,,xe" fillcolor="#ffeb00 [3215]" stroked="f" strokeweight="1pt">
              <v:stroke joinstyle="miter"/>
              <v:path arrowok="t" o:connecttype="custom" o:connectlocs="215837,1488141;215837,10152448;0,10194554;0,1603031;0,0;7559675,0;7559675,8719795;7343837,8761901;7343837,215906;2605910,215906;3008625,1541;0,1541" o:connectangles="0,0,0,0,0,0,0,0,0,0,0,0"/>
              <w10:wrap anchorx="page"/>
            </v:shape>
          </w:pict>
        </mc:Fallback>
      </mc:AlternateContent>
    </w:r>
    <w:r w:rsidR="00493D71" w:rsidRPr="00C72781">
      <w:rPr>
        <w:b/>
        <w:bCs/>
        <w:noProof/>
        <w:color w:val="5A4C40" w:themeColor="background2"/>
        <w:sz w:val="28"/>
        <w:szCs w:val="28"/>
        <w:lang w:val="de-DE"/>
      </w:rPr>
      <w:t>PRESS</w:t>
    </w:r>
    <w:r w:rsidR="00BE4A9C" w:rsidRPr="00C72781">
      <w:rPr>
        <w:b/>
        <w:bCs/>
        <w:noProof/>
        <w:color w:val="5A4C40" w:themeColor="background2"/>
        <w:sz w:val="28"/>
        <w:szCs w:val="28"/>
        <w:lang w:val="de-DE"/>
      </w:rPr>
      <w:t>E</w:t>
    </w:r>
  </w:p>
  <w:p w14:paraId="76097A0A" w14:textId="07A2B818" w:rsidR="00493D71" w:rsidRPr="00C72781" w:rsidRDefault="00BE4A9C" w:rsidP="00493D71">
    <w:pPr>
      <w:pStyle w:val="Kopfzeile"/>
      <w:tabs>
        <w:tab w:val="clear" w:pos="4680"/>
        <w:tab w:val="clear" w:pos="9360"/>
        <w:tab w:val="left" w:pos="5745"/>
      </w:tabs>
      <w:ind w:left="-567"/>
      <w:rPr>
        <w:b/>
        <w:bCs/>
        <w:noProof/>
        <w:color w:val="5A4C40" w:themeColor="background2"/>
        <w:sz w:val="28"/>
        <w:szCs w:val="28"/>
        <w:lang w:val="de-DE"/>
      </w:rPr>
    </w:pPr>
    <w:r w:rsidRPr="00C72781">
      <w:rPr>
        <w:b/>
        <w:bCs/>
        <w:noProof/>
        <w:color w:val="5A4C40" w:themeColor="background2"/>
        <w:sz w:val="28"/>
        <w:szCs w:val="28"/>
        <w:lang w:val="de-DE"/>
      </w:rPr>
      <w:t>MELDUNG</w:t>
    </w:r>
  </w:p>
  <w:p w14:paraId="0BCBB615" w14:textId="14B8993C" w:rsidR="005D111C" w:rsidRPr="00C72781" w:rsidRDefault="007B3273" w:rsidP="00D135D6">
    <w:pPr>
      <w:pStyle w:val="Kopfzeile"/>
      <w:tabs>
        <w:tab w:val="clear" w:pos="4680"/>
        <w:tab w:val="clear" w:pos="9360"/>
        <w:tab w:val="left" w:pos="2025"/>
        <w:tab w:val="left" w:pos="4545"/>
      </w:tabs>
      <w:ind w:left="-567"/>
      <w:rPr>
        <w:lang w:val="de-DE"/>
      </w:rPr>
    </w:pPr>
    <w:r w:rsidRPr="00C72781">
      <w:rPr>
        <w:lang w:val="de-DE"/>
      </w:rPr>
      <w:tab/>
    </w:r>
    <w:r w:rsidRPr="00C72781">
      <w:rPr>
        <w:lang w:val="de-DE"/>
      </w:rPr>
      <w:tab/>
    </w:r>
  </w:p>
</w:hdr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10"/>
  <w:proofState w:spelling="clean" w:grammar="clean"/>
  <w:defaultTabStop w:val="1985"/>
  <w:hyphenationZone w:val="425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F42DF8"/>
    <w:rsid w:val="0001191F"/>
    <w:rsid w:val="00013679"/>
    <w:rsid w:val="00020E44"/>
    <w:rsid w:val="00024F5B"/>
    <w:rsid w:val="000419F7"/>
    <w:rsid w:val="00041CBC"/>
    <w:rsid w:val="000423B2"/>
    <w:rsid w:val="00042F06"/>
    <w:rsid w:val="000464FA"/>
    <w:rsid w:val="00056213"/>
    <w:rsid w:val="00056C05"/>
    <w:rsid w:val="00067728"/>
    <w:rsid w:val="0007308B"/>
    <w:rsid w:val="00081F15"/>
    <w:rsid w:val="000A45EF"/>
    <w:rsid w:val="000B6694"/>
    <w:rsid w:val="000C0A91"/>
    <w:rsid w:val="000D2286"/>
    <w:rsid w:val="000D2398"/>
    <w:rsid w:val="000D275F"/>
    <w:rsid w:val="000E0C5D"/>
    <w:rsid w:val="000E2DB8"/>
    <w:rsid w:val="000E3DB8"/>
    <w:rsid w:val="000E4C8E"/>
    <w:rsid w:val="001116D5"/>
    <w:rsid w:val="00111786"/>
    <w:rsid w:val="0012709B"/>
    <w:rsid w:val="00134056"/>
    <w:rsid w:val="0013522D"/>
    <w:rsid w:val="0016619E"/>
    <w:rsid w:val="00196616"/>
    <w:rsid w:val="001A38E5"/>
    <w:rsid w:val="001B19C5"/>
    <w:rsid w:val="001B283C"/>
    <w:rsid w:val="001C727D"/>
    <w:rsid w:val="001C78A5"/>
    <w:rsid w:val="002248D0"/>
    <w:rsid w:val="00245769"/>
    <w:rsid w:val="0026075D"/>
    <w:rsid w:val="00266518"/>
    <w:rsid w:val="00286397"/>
    <w:rsid w:val="002B36C2"/>
    <w:rsid w:val="002C0B79"/>
    <w:rsid w:val="002C7D11"/>
    <w:rsid w:val="002D29B8"/>
    <w:rsid w:val="002D76DD"/>
    <w:rsid w:val="002E2747"/>
    <w:rsid w:val="00304B3F"/>
    <w:rsid w:val="00306417"/>
    <w:rsid w:val="0031507D"/>
    <w:rsid w:val="00321942"/>
    <w:rsid w:val="00321B85"/>
    <w:rsid w:val="0033753E"/>
    <w:rsid w:val="003C538F"/>
    <w:rsid w:val="003E687E"/>
    <w:rsid w:val="003F3637"/>
    <w:rsid w:val="00407830"/>
    <w:rsid w:val="0042371B"/>
    <w:rsid w:val="00424C64"/>
    <w:rsid w:val="00454C70"/>
    <w:rsid w:val="00460CCC"/>
    <w:rsid w:val="00461B38"/>
    <w:rsid w:val="00462B52"/>
    <w:rsid w:val="004645ED"/>
    <w:rsid w:val="00475D84"/>
    <w:rsid w:val="00493D71"/>
    <w:rsid w:val="004A5FE8"/>
    <w:rsid w:val="004B674D"/>
    <w:rsid w:val="004E10C9"/>
    <w:rsid w:val="004F1D21"/>
    <w:rsid w:val="005022D0"/>
    <w:rsid w:val="00510308"/>
    <w:rsid w:val="00532D0C"/>
    <w:rsid w:val="00542CCE"/>
    <w:rsid w:val="0054661F"/>
    <w:rsid w:val="0056141E"/>
    <w:rsid w:val="0058607A"/>
    <w:rsid w:val="005927D7"/>
    <w:rsid w:val="005A3D76"/>
    <w:rsid w:val="005B3361"/>
    <w:rsid w:val="005D111C"/>
    <w:rsid w:val="0062260A"/>
    <w:rsid w:val="00623322"/>
    <w:rsid w:val="00623D1A"/>
    <w:rsid w:val="0062613B"/>
    <w:rsid w:val="00645F0D"/>
    <w:rsid w:val="00647C15"/>
    <w:rsid w:val="0068050E"/>
    <w:rsid w:val="00692FCD"/>
    <w:rsid w:val="00694983"/>
    <w:rsid w:val="00696E4A"/>
    <w:rsid w:val="006A57F9"/>
    <w:rsid w:val="006A6DCC"/>
    <w:rsid w:val="006B5242"/>
    <w:rsid w:val="006B559B"/>
    <w:rsid w:val="006C1100"/>
    <w:rsid w:val="006D284E"/>
    <w:rsid w:val="006D3476"/>
    <w:rsid w:val="006F2B82"/>
    <w:rsid w:val="006F2F3C"/>
    <w:rsid w:val="007070AC"/>
    <w:rsid w:val="007308B1"/>
    <w:rsid w:val="00743CFA"/>
    <w:rsid w:val="007449E2"/>
    <w:rsid w:val="00786BAF"/>
    <w:rsid w:val="0079086A"/>
    <w:rsid w:val="007B2986"/>
    <w:rsid w:val="007B3273"/>
    <w:rsid w:val="007C314B"/>
    <w:rsid w:val="007F79FB"/>
    <w:rsid w:val="00812B4C"/>
    <w:rsid w:val="00812E7D"/>
    <w:rsid w:val="00822240"/>
    <w:rsid w:val="0082691C"/>
    <w:rsid w:val="008700A7"/>
    <w:rsid w:val="00877094"/>
    <w:rsid w:val="00892DC9"/>
    <w:rsid w:val="00895901"/>
    <w:rsid w:val="008C000A"/>
    <w:rsid w:val="008D071D"/>
    <w:rsid w:val="008D34A9"/>
    <w:rsid w:val="009029F8"/>
    <w:rsid w:val="00904F34"/>
    <w:rsid w:val="0090630E"/>
    <w:rsid w:val="00925772"/>
    <w:rsid w:val="00926751"/>
    <w:rsid w:val="009407B6"/>
    <w:rsid w:val="00941884"/>
    <w:rsid w:val="009431C3"/>
    <w:rsid w:val="00945A45"/>
    <w:rsid w:val="009602C3"/>
    <w:rsid w:val="00970C61"/>
    <w:rsid w:val="009722D3"/>
    <w:rsid w:val="009806A6"/>
    <w:rsid w:val="00984510"/>
    <w:rsid w:val="009849CA"/>
    <w:rsid w:val="00996E36"/>
    <w:rsid w:val="009A2F5F"/>
    <w:rsid w:val="009A4875"/>
    <w:rsid w:val="009B03DB"/>
    <w:rsid w:val="009C2626"/>
    <w:rsid w:val="009E4CC8"/>
    <w:rsid w:val="009F254A"/>
    <w:rsid w:val="00A15FB7"/>
    <w:rsid w:val="00A335AC"/>
    <w:rsid w:val="00A370D5"/>
    <w:rsid w:val="00A5268E"/>
    <w:rsid w:val="00AA105A"/>
    <w:rsid w:val="00AB7D82"/>
    <w:rsid w:val="00AD349B"/>
    <w:rsid w:val="00AD3F96"/>
    <w:rsid w:val="00AE49B2"/>
    <w:rsid w:val="00AE5CD9"/>
    <w:rsid w:val="00AF7D28"/>
    <w:rsid w:val="00AF7EFD"/>
    <w:rsid w:val="00B027C6"/>
    <w:rsid w:val="00B045FD"/>
    <w:rsid w:val="00B12749"/>
    <w:rsid w:val="00B159B4"/>
    <w:rsid w:val="00B23A4B"/>
    <w:rsid w:val="00B44DE4"/>
    <w:rsid w:val="00B518AF"/>
    <w:rsid w:val="00B545A2"/>
    <w:rsid w:val="00B54AAB"/>
    <w:rsid w:val="00B97CDE"/>
    <w:rsid w:val="00BB40E8"/>
    <w:rsid w:val="00BC5F97"/>
    <w:rsid w:val="00BD4AA8"/>
    <w:rsid w:val="00BE4A9C"/>
    <w:rsid w:val="00C06EBE"/>
    <w:rsid w:val="00C15CAE"/>
    <w:rsid w:val="00C17DC1"/>
    <w:rsid w:val="00C423E1"/>
    <w:rsid w:val="00C429DA"/>
    <w:rsid w:val="00C43C22"/>
    <w:rsid w:val="00C4794F"/>
    <w:rsid w:val="00C5604B"/>
    <w:rsid w:val="00C63D23"/>
    <w:rsid w:val="00C71970"/>
    <w:rsid w:val="00C72781"/>
    <w:rsid w:val="00C75B08"/>
    <w:rsid w:val="00C838A1"/>
    <w:rsid w:val="00C84553"/>
    <w:rsid w:val="00C85AD7"/>
    <w:rsid w:val="00C97030"/>
    <w:rsid w:val="00CA1DF9"/>
    <w:rsid w:val="00CB1129"/>
    <w:rsid w:val="00CE41CF"/>
    <w:rsid w:val="00CF6431"/>
    <w:rsid w:val="00D0608C"/>
    <w:rsid w:val="00D135D6"/>
    <w:rsid w:val="00D17ACB"/>
    <w:rsid w:val="00D23B2A"/>
    <w:rsid w:val="00D26B6E"/>
    <w:rsid w:val="00D350A4"/>
    <w:rsid w:val="00D4410F"/>
    <w:rsid w:val="00D957D1"/>
    <w:rsid w:val="00DB046A"/>
    <w:rsid w:val="00DB6DB9"/>
    <w:rsid w:val="00DC39A0"/>
    <w:rsid w:val="00DE576A"/>
    <w:rsid w:val="00DE5FD1"/>
    <w:rsid w:val="00E15DCA"/>
    <w:rsid w:val="00E262DA"/>
    <w:rsid w:val="00E319CA"/>
    <w:rsid w:val="00E848DB"/>
    <w:rsid w:val="00EB28A9"/>
    <w:rsid w:val="00EB60B3"/>
    <w:rsid w:val="00EC4C1B"/>
    <w:rsid w:val="00EE3573"/>
    <w:rsid w:val="00EE46CD"/>
    <w:rsid w:val="00F21253"/>
    <w:rsid w:val="00F3214C"/>
    <w:rsid w:val="00F32176"/>
    <w:rsid w:val="00F42C7A"/>
    <w:rsid w:val="00F42DF8"/>
    <w:rsid w:val="00F73D4B"/>
    <w:rsid w:val="00FA65BF"/>
    <w:rsid w:val="00FC0AD5"/>
    <w:rsid w:val="00FD1458"/>
    <w:rsid w:val="00FE08EB"/>
    <w:rsid w:val="00FE6796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020BD4E0"/>
  <w15:chartTrackingRefBased/>
  <w15:docId w15:val="{603F5327-37CB-454B-9383-2E11043A2DAC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en-US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/>
    <w:lsdException w:name="heading 1" w:uiPriority="9" w:qFormat="1"/>
    <w:lsdException w:name="heading 2" w:semiHidden="1" w:uiPriority="9" w:unhideWhenUsed="1" w:qFormat="1"/>
    <w:lsdException w:name="heading 3" w:semiHidden="1" w:uiPriority="9" w:unhideWhenUsed="1"/>
    <w:lsdException w:name="heading 4" w:semiHidden="1" w:uiPriority="9" w:unhideWhenUsed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/>
    <w:lsdException w:name="Emphasis" w:uiPriority="20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/>
    <w:lsdException w:name="Quote" w:uiPriority="29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21"/>
    <w:lsdException w:name="Subtle Reference" w:uiPriority="31"/>
    <w:lsdException w:name="Intense Reference" w:uiPriority="32"/>
    <w:lsdException w:name="Book Title" w:uiPriority="33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</w:style>
  <w:style w:type="paragraph" w:styleId="berschrift1">
    <w:name w:val="heading 1"/>
    <w:basedOn w:val="Standard"/>
    <w:next w:val="Standard"/>
    <w:link w:val="berschrift1Zchn"/>
    <w:uiPriority w:val="9"/>
    <w:qFormat/>
    <w:rsid w:val="00C423E1"/>
    <w:pPr>
      <w:keepNext/>
      <w:keepLines/>
      <w:spacing w:before="240" w:after="0"/>
      <w:outlineLvl w:val="0"/>
    </w:pPr>
    <w:rPr>
      <w:rFonts w:asciiTheme="majorHAnsi" w:eastAsiaTheme="majorEastAsia" w:hAnsiTheme="majorHAnsi" w:cstheme="majorBidi"/>
      <w:b/>
      <w:color w:val="FFEB00" w:themeColor="accent1"/>
      <w:sz w:val="32"/>
      <w:szCs w:val="32"/>
    </w:rPr>
  </w:style>
  <w:style w:type="paragraph" w:styleId="berschrift2">
    <w:name w:val="heading 2"/>
    <w:aliases w:val="Body text"/>
    <w:basedOn w:val="Standard"/>
    <w:next w:val="Standard"/>
    <w:link w:val="berschrift2Zchn"/>
    <w:uiPriority w:val="9"/>
    <w:unhideWhenUsed/>
    <w:qFormat/>
    <w:rsid w:val="005A3D76"/>
    <w:pPr>
      <w:keepNext/>
      <w:keepLines/>
      <w:spacing w:after="0" w:line="280" w:lineRule="exact"/>
      <w:jc w:val="both"/>
      <w:outlineLvl w:val="1"/>
    </w:pPr>
    <w:rPr>
      <w:rFonts w:asciiTheme="majorHAnsi" w:eastAsiaTheme="majorEastAsia" w:hAnsiTheme="majorHAnsi" w:cstheme="majorBidi"/>
      <w:color w:val="FFEB00" w:themeColor="accent1"/>
      <w:szCs w:val="26"/>
    </w:rPr>
  </w:style>
  <w:style w:type="paragraph" w:styleId="berschrift3">
    <w:name w:val="heading 3"/>
    <w:basedOn w:val="Standard"/>
    <w:next w:val="Standard"/>
    <w:link w:val="berschrift3Zchn"/>
    <w:uiPriority w:val="9"/>
    <w:unhideWhenUsed/>
    <w:rsid w:val="000D2398"/>
    <w:pPr>
      <w:keepNext/>
      <w:keepLines/>
      <w:spacing w:before="40" w:after="0"/>
      <w:outlineLvl w:val="2"/>
    </w:pPr>
    <w:rPr>
      <w:rFonts w:asciiTheme="majorHAnsi" w:eastAsiaTheme="majorEastAsia" w:hAnsiTheme="majorHAnsi" w:cstheme="majorBidi"/>
      <w:color w:val="7F7500" w:themeColor="accent1" w:themeShade="7F"/>
      <w:sz w:val="24"/>
      <w:szCs w:val="24"/>
    </w:rPr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character" w:customStyle="1" w:styleId="berschrift1Zchn">
    <w:name w:val="Überschrift 1 Zchn"/>
    <w:basedOn w:val="Absatz-Standardschriftart"/>
    <w:link w:val="berschrift1"/>
    <w:uiPriority w:val="9"/>
    <w:rsid w:val="00C423E1"/>
    <w:rPr>
      <w:rFonts w:asciiTheme="majorHAnsi" w:eastAsiaTheme="majorEastAsia" w:hAnsiTheme="majorHAnsi" w:cstheme="majorBidi"/>
      <w:b/>
      <w:color w:val="FFEB00" w:themeColor="accent1"/>
      <w:sz w:val="32"/>
      <w:szCs w:val="32"/>
    </w:rPr>
  </w:style>
  <w:style w:type="character" w:customStyle="1" w:styleId="berschrift2Zchn">
    <w:name w:val="Überschrift 2 Zchn"/>
    <w:aliases w:val="Body text Zchn"/>
    <w:basedOn w:val="Absatz-Standardschriftart"/>
    <w:link w:val="berschrift2"/>
    <w:uiPriority w:val="9"/>
    <w:rsid w:val="005A3D76"/>
    <w:rPr>
      <w:rFonts w:asciiTheme="majorHAnsi" w:eastAsiaTheme="majorEastAsia" w:hAnsiTheme="majorHAnsi" w:cstheme="majorBidi"/>
      <w:color w:val="FFEB00" w:themeColor="accent1"/>
      <w:szCs w:val="26"/>
    </w:rPr>
  </w:style>
  <w:style w:type="paragraph" w:styleId="Kopfzeile">
    <w:name w:val="header"/>
    <w:basedOn w:val="Standard"/>
    <w:link w:val="KopfzeileZchn"/>
    <w:uiPriority w:val="99"/>
    <w:unhideWhenUsed/>
    <w:rsid w:val="000D2398"/>
    <w:pPr>
      <w:tabs>
        <w:tab w:val="center" w:pos="4680"/>
        <w:tab w:val="right" w:pos="9360"/>
      </w:tabs>
      <w:spacing w:after="0" w:line="240" w:lineRule="auto"/>
    </w:pPr>
  </w:style>
  <w:style w:type="character" w:customStyle="1" w:styleId="KopfzeileZchn">
    <w:name w:val="Kopfzeile Zchn"/>
    <w:basedOn w:val="Absatz-Standardschriftart"/>
    <w:link w:val="Kopfzeile"/>
    <w:uiPriority w:val="99"/>
    <w:rsid w:val="000D2398"/>
  </w:style>
  <w:style w:type="paragraph" w:styleId="Fuzeile">
    <w:name w:val="footer"/>
    <w:basedOn w:val="Standard"/>
    <w:link w:val="FuzeileZchn"/>
    <w:uiPriority w:val="99"/>
    <w:unhideWhenUsed/>
    <w:rsid w:val="000D2398"/>
    <w:pPr>
      <w:tabs>
        <w:tab w:val="center" w:pos="4680"/>
        <w:tab w:val="right" w:pos="9360"/>
      </w:tabs>
      <w:spacing w:after="0" w:line="240" w:lineRule="auto"/>
    </w:pPr>
  </w:style>
  <w:style w:type="character" w:customStyle="1" w:styleId="FuzeileZchn">
    <w:name w:val="Fußzeile Zchn"/>
    <w:basedOn w:val="Absatz-Standardschriftart"/>
    <w:link w:val="Fuzeile"/>
    <w:uiPriority w:val="99"/>
    <w:rsid w:val="000D2398"/>
  </w:style>
  <w:style w:type="character" w:customStyle="1" w:styleId="berschrift3Zchn">
    <w:name w:val="Überschrift 3 Zchn"/>
    <w:basedOn w:val="Absatz-Standardschriftart"/>
    <w:link w:val="berschrift3"/>
    <w:uiPriority w:val="9"/>
    <w:rsid w:val="000D2398"/>
    <w:rPr>
      <w:rFonts w:asciiTheme="majorHAnsi" w:eastAsiaTheme="majorEastAsia" w:hAnsiTheme="majorHAnsi" w:cstheme="majorBidi"/>
      <w:color w:val="7F7500" w:themeColor="accent1" w:themeShade="7F"/>
      <w:sz w:val="24"/>
      <w:szCs w:val="24"/>
    </w:rPr>
  </w:style>
  <w:style w:type="paragraph" w:customStyle="1" w:styleId="BasicParagraph">
    <w:name w:val="[Basic Paragraph]"/>
    <w:basedOn w:val="Standard"/>
    <w:uiPriority w:val="99"/>
    <w:rsid w:val="00BB40E8"/>
    <w:pPr>
      <w:autoSpaceDE w:val="0"/>
      <w:autoSpaceDN w:val="0"/>
      <w:adjustRightInd w:val="0"/>
      <w:spacing w:after="0" w:line="288" w:lineRule="auto"/>
      <w:textAlignment w:val="center"/>
    </w:pPr>
    <w:rPr>
      <w:rFonts w:ascii="Minion Pro" w:hAnsi="Minion Pro" w:cs="Minion Pro"/>
      <w:color w:val="000000"/>
      <w:sz w:val="24"/>
      <w:szCs w:val="24"/>
      <w:lang w:val="fr-FR"/>
    </w:rPr>
  </w:style>
  <w:style w:type="character" w:styleId="Zeilennummer">
    <w:name w:val="line number"/>
    <w:basedOn w:val="Absatz-Standardschriftart"/>
    <w:uiPriority w:val="99"/>
    <w:semiHidden/>
    <w:unhideWhenUsed/>
    <w:rsid w:val="00E319CA"/>
  </w:style>
  <w:style w:type="character" w:styleId="Hyperlink">
    <w:name w:val="Hyperlink"/>
    <w:basedOn w:val="Absatz-Standardschriftart"/>
    <w:uiPriority w:val="99"/>
    <w:unhideWhenUsed/>
    <w:rsid w:val="00941884"/>
    <w:rPr>
      <w:color w:val="000000" w:themeColor="hyperlink"/>
      <w:u w:val="single"/>
    </w:rPr>
  </w:style>
  <w:style w:type="character" w:styleId="NichtaufgelsteErwhnung">
    <w:name w:val="Unresolved Mention"/>
    <w:basedOn w:val="Absatz-Standardschriftart"/>
    <w:uiPriority w:val="99"/>
    <w:semiHidden/>
    <w:unhideWhenUsed/>
    <w:rsid w:val="00941884"/>
    <w:rPr>
      <w:color w:val="605E5C"/>
      <w:shd w:val="clear" w:color="auto" w:fill="E1DFDD"/>
    </w:rPr>
  </w:style>
  <w:style w:type="character" w:styleId="Fett">
    <w:name w:val="Strong"/>
    <w:uiPriority w:val="22"/>
    <w:rsid w:val="00C72781"/>
    <w:rPr>
      <w:sz w:val="24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footnotes" Target="footnotes.xml"/><Relationship Id="rId13" Type="http://schemas.openxmlformats.org/officeDocument/2006/relationships/image" Target="media/image4.jpeg"/><Relationship Id="rId18" Type="http://schemas.openxmlformats.org/officeDocument/2006/relationships/header" Target="header3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webSettings" Target="webSettings.xml"/><Relationship Id="rId12" Type="http://schemas.openxmlformats.org/officeDocument/2006/relationships/image" Target="media/image3.jpeg"/><Relationship Id="rId17" Type="http://schemas.openxmlformats.org/officeDocument/2006/relationships/footer" Target="footer2.xml"/><Relationship Id="rId2" Type="http://schemas.openxmlformats.org/officeDocument/2006/relationships/customXml" Target="../customXml/item2.xml"/><Relationship Id="rId16" Type="http://schemas.openxmlformats.org/officeDocument/2006/relationships/footer" Target="footer1.xml"/><Relationship Id="rId20" Type="http://schemas.openxmlformats.org/officeDocument/2006/relationships/fontTable" Target="fontTable.xml"/><Relationship Id="rId1" Type="http://schemas.openxmlformats.org/officeDocument/2006/relationships/customXml" Target="../customXml/item1.xml"/><Relationship Id="rId6" Type="http://schemas.openxmlformats.org/officeDocument/2006/relationships/settings" Target="settings.xml"/><Relationship Id="rId11" Type="http://schemas.openxmlformats.org/officeDocument/2006/relationships/image" Target="media/image2.jpeg"/><Relationship Id="rId5" Type="http://schemas.openxmlformats.org/officeDocument/2006/relationships/styles" Target="styles.xml"/><Relationship Id="rId15" Type="http://schemas.openxmlformats.org/officeDocument/2006/relationships/header" Target="header2.xml"/><Relationship Id="rId10" Type="http://schemas.openxmlformats.org/officeDocument/2006/relationships/image" Target="media/image1.png"/><Relationship Id="rId19" Type="http://schemas.openxmlformats.org/officeDocument/2006/relationships/footer" Target="footer3.xml"/><Relationship Id="rId4" Type="http://schemas.openxmlformats.org/officeDocument/2006/relationships/customXml" Target="../customXml/item4.xml"/><Relationship Id="rId9" Type="http://schemas.openxmlformats.org/officeDocument/2006/relationships/endnotes" Target="endnotes.xml"/><Relationship Id="rId14" Type="http://schemas.openxmlformats.org/officeDocument/2006/relationships/header" Target="header1.xml"/></Relationships>
</file>

<file path=word/_rels/footer2.xml.rels><?xml version="1.0" encoding="UTF-8" standalone="yes"?>
<Relationships xmlns="http://schemas.openxmlformats.org/package/2006/relationships"><Relationship Id="rId1" Type="http://schemas.openxmlformats.org/officeDocument/2006/relationships/image" Target="media/image5.jpg"/></Relationships>
</file>

<file path=word/_rels/footer3.xml.rels><?xml version="1.0" encoding="UTF-8" standalone="yes"?>
<Relationships xmlns="http://schemas.openxmlformats.org/package/2006/relationships"><Relationship Id="rId1" Type="http://schemas.openxmlformats.org/officeDocument/2006/relationships/image" Target="media/image6.png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5.jpg"/></Relationships>
</file>

<file path=word/_rels/header3.xml.rels><?xml version="1.0" encoding="UTF-8" standalone="yes"?>
<Relationships xmlns="http://schemas.openxmlformats.org/package/2006/relationships"><Relationship Id="rId1" Type="http://schemas.openxmlformats.org/officeDocument/2006/relationships/image" Target="media/image5.jpg"/></Relationships>
</file>

<file path=word/theme/theme1.xml><?xml version="1.0" encoding="utf-8"?>
<a:theme xmlns:a="http://schemas.openxmlformats.org/drawingml/2006/main" name="Office Theme">
  <a:themeElements>
    <a:clrScheme name="Weber 2023">
      <a:dk1>
        <a:srgbClr val="000000"/>
      </a:dk1>
      <a:lt1>
        <a:srgbClr val="FFFFFF"/>
      </a:lt1>
      <a:dk2>
        <a:srgbClr val="FFEB00"/>
      </a:dk2>
      <a:lt2>
        <a:srgbClr val="5A4C40"/>
      </a:lt2>
      <a:accent1>
        <a:srgbClr val="FFEB00"/>
      </a:accent1>
      <a:accent2>
        <a:srgbClr val="FF7800"/>
      </a:accent2>
      <a:accent3>
        <a:srgbClr val="ED0530"/>
      </a:accent3>
      <a:accent4>
        <a:srgbClr val="00ADE1"/>
      </a:accent4>
      <a:accent5>
        <a:srgbClr val="8FAD15"/>
      </a:accent5>
      <a:accent6>
        <a:srgbClr val="E6328C"/>
      </a:accent6>
      <a:hlink>
        <a:srgbClr val="000000"/>
      </a:hlink>
      <a:folHlink>
        <a:srgbClr val="00ADE1"/>
      </a:folHlink>
    </a:clrScheme>
    <a:fontScheme name="SGB to words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7269f7f2-65b3-4d3c-822b-4a89e1a1cdb5">
      <Terms xmlns="http://schemas.microsoft.com/office/infopath/2007/PartnerControls"/>
    </lcf76f155ced4ddcb4097134ff3c332f>
    <TaxCatchAll xmlns="31e0f361-4fa9-4eae-ad3f-c65df60650f8" xsi:nil="true"/>
    <Datum xmlns="7269f7f2-65b3-4d3c-822b-4a89e1a1cdb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4B2C5F939B58A0488F2287B78BF91B35" ma:contentTypeVersion="18" ma:contentTypeDescription="Ein neues Dokument erstellen." ma:contentTypeScope="" ma:versionID="d8828a1a4ac833f2a4c2c6d0843a3eab">
  <xsd:schema xmlns:xsd="http://www.w3.org/2001/XMLSchema" xmlns:xs="http://www.w3.org/2001/XMLSchema" xmlns:p="http://schemas.microsoft.com/office/2006/metadata/properties" xmlns:ns2="7269f7f2-65b3-4d3c-822b-4a89e1a1cdb5" xmlns:ns3="31e0f361-4fa9-4eae-ad3f-c65df60650f8" targetNamespace="http://schemas.microsoft.com/office/2006/metadata/properties" ma:root="true" ma:fieldsID="2d942880dbec383c85aa14d271f6c21a" ns2:_="" ns3:_="">
    <xsd:import namespace="7269f7f2-65b3-4d3c-822b-4a89e1a1cdb5"/>
    <xsd:import namespace="31e0f361-4fa9-4eae-ad3f-c65df60650f8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Location" minOccurs="0"/>
                <xsd:element ref="ns2:MediaLengthInSeconds" minOccurs="0"/>
                <xsd:element ref="ns2:MediaServiceAutoKeyPoints" minOccurs="0"/>
                <xsd:element ref="ns2:MediaServiceKeyPoints" minOccurs="0"/>
                <xsd:element ref="ns2:lcf76f155ced4ddcb4097134ff3c332f" minOccurs="0"/>
                <xsd:element ref="ns3:TaxCatchAll" minOccurs="0"/>
                <xsd:element ref="ns2:Datum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269f7f2-65b3-4d3c-822b-4a89e1a1cdb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7" nillable="true" ma:displayName="Location" ma:internalName="MediaServiceLocation" ma:readOnly="true">
      <xsd:simpleType>
        <xsd:restriction base="dms:Text"/>
      </xsd:simpleType>
    </xsd:element>
    <xsd:element name="MediaLengthInSeconds" ma:index="18" nillable="true" ma:displayName="Length (seconds)" ma:internalName="MediaLengthInSeconds" ma:readOnly="true">
      <xsd:simpleType>
        <xsd:restriction base="dms:Unknown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22" nillable="true" ma:taxonomy="true" ma:internalName="lcf76f155ced4ddcb4097134ff3c332f" ma:taxonomyFieldName="MediaServiceImageTags" ma:displayName="Bildmarkierungen" ma:readOnly="false" ma:fieldId="{5cf76f15-5ced-4ddc-b409-7134ff3c332f}" ma:taxonomyMulti="true" ma:sspId="8a8e937e-a000-4b8d-b995-2f10e0fc0729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Datum" ma:index="24" nillable="true" ma:displayName="Datum" ma:format="DateOnly" ma:internalName="Datum">
      <xsd:simpleType>
        <xsd:restriction base="dms:DateTime"/>
      </xsd:simpleType>
    </xsd:element>
    <xsd:element name="MediaServiceObjectDetectorVersions" ma:index="25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e0f361-4fa9-4eae-ad3f-c65df60650f8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Freigegeben für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Freigegeben für -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3" nillable="true" ma:displayName="Taxonomy Catch All Column" ma:hidden="true" ma:list="{39b7d5f7-0a10-4221-ba8c-e47f0a3f3d59}" ma:internalName="TaxCatchAll" ma:showField="CatchAllData" ma:web="31e0f361-4fa9-4eae-ad3f-c65df60650f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B2AE115-DD2C-4074-825E-B66D2E2B3FB1}">
  <ds:schemaRefs>
    <ds:schemaRef ds:uri="http://schemas.microsoft.com/office/2006/metadata/properties"/>
    <ds:schemaRef ds:uri="http://schemas.microsoft.com/office/infopath/2007/PartnerControls"/>
    <ds:schemaRef ds:uri="7269f7f2-65b3-4d3c-822b-4a89e1a1cdb5"/>
    <ds:schemaRef ds:uri="31e0f361-4fa9-4eae-ad3f-c65df60650f8"/>
  </ds:schemaRefs>
</ds:datastoreItem>
</file>

<file path=customXml/itemProps2.xml><?xml version="1.0" encoding="utf-8"?>
<ds:datastoreItem xmlns:ds="http://schemas.openxmlformats.org/officeDocument/2006/customXml" ds:itemID="{32F8FF35-2737-4A63-AFBF-A014892F62D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10CBFE5-15A6-4465-B7BD-C5FC4261DBB0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A68BF164-AA4F-43D1-9C2E-C59066FC693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269f7f2-65b3-4d3c-822b-4a89e1a1cdb5"/>
    <ds:schemaRef ds:uri="31e0f361-4fa9-4eae-ad3f-c65df60650f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ced06422-c515-4a4e-a1f2-e6a0c0200eae}" enabled="1" method="Standard" siteId="{e339bd4b-2e3b-4035-a452-2112d502f2ff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0</TotalTime>
  <Pages>3</Pages>
  <Words>389</Words>
  <Characters>2456</Characters>
  <Application>Microsoft Office Word</Application>
  <DocSecurity>0</DocSecurity>
  <Lines>20</Lines>
  <Paragraphs>5</Paragraphs>
  <ScaleCrop>false</ScaleCrop>
  <HeadingPairs>
    <vt:vector size="6" baseType="variant">
      <vt:variant>
        <vt:lpstr>Titel</vt:lpstr>
      </vt:variant>
      <vt:variant>
        <vt:i4>1</vt:i4>
      </vt:variant>
      <vt:variant>
        <vt:lpstr>Titre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3" baseType="lpstr">
      <vt:lpstr/>
      <vt:lpstr/>
      <vt:lpstr/>
    </vt:vector>
  </TitlesOfParts>
  <Company/>
  <LinksUpToDate>false</LinksUpToDate>
  <CharactersWithSpaces>2840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Pokeslide</dc:creator>
  <cp:keywords/>
  <dc:description/>
  <cp:lastModifiedBy>Simone Lafrenz</cp:lastModifiedBy>
  <cp:revision>4</cp:revision>
  <cp:lastPrinted>2023-11-01T01:31:00Z</cp:lastPrinted>
  <dcterms:created xsi:type="dcterms:W3CDTF">2024-11-18T10:34:00Z</dcterms:created>
  <dcterms:modified xsi:type="dcterms:W3CDTF">2024-11-27T12:53:00Z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ced06422-c515-4a4e-a1f2-e6a0c0200eae_Enabled">
    <vt:lpwstr>true</vt:lpwstr>
  </property>
  <property fmtid="{D5CDD505-2E9C-101B-9397-08002B2CF9AE}" pid="3" name="MSIP_Label_ced06422-c515-4a4e-a1f2-e6a0c0200eae_SetDate">
    <vt:lpwstr>2023-08-03T12:57:45Z</vt:lpwstr>
  </property>
  <property fmtid="{D5CDD505-2E9C-101B-9397-08002B2CF9AE}" pid="4" name="MSIP_Label_ced06422-c515-4a4e-a1f2-e6a0c0200eae_Method">
    <vt:lpwstr>Standard</vt:lpwstr>
  </property>
  <property fmtid="{D5CDD505-2E9C-101B-9397-08002B2CF9AE}" pid="5" name="MSIP_Label_ced06422-c515-4a4e-a1f2-e6a0c0200eae_Name">
    <vt:lpwstr>Unclassifed</vt:lpwstr>
  </property>
  <property fmtid="{D5CDD505-2E9C-101B-9397-08002B2CF9AE}" pid="6" name="MSIP_Label_ced06422-c515-4a4e-a1f2-e6a0c0200eae_SiteId">
    <vt:lpwstr>e339bd4b-2e3b-4035-a452-2112d502f2ff</vt:lpwstr>
  </property>
  <property fmtid="{D5CDD505-2E9C-101B-9397-08002B2CF9AE}" pid="7" name="MSIP_Label_ced06422-c515-4a4e-a1f2-e6a0c0200eae_ActionId">
    <vt:lpwstr>be77eb8b-03ff-4a18-b0b2-217459ffcf7c</vt:lpwstr>
  </property>
  <property fmtid="{D5CDD505-2E9C-101B-9397-08002B2CF9AE}" pid="8" name="MSIP_Label_ced06422-c515-4a4e-a1f2-e6a0c0200eae_ContentBits">
    <vt:lpwstr>0</vt:lpwstr>
  </property>
  <property fmtid="{D5CDD505-2E9C-101B-9397-08002B2CF9AE}" pid="9" name="ContentTypeId">
    <vt:lpwstr>0x0101004B2C5F939B58A0488F2287B78BF91B35</vt:lpwstr>
  </property>
  <property fmtid="{D5CDD505-2E9C-101B-9397-08002B2CF9AE}" pid="10" name="MediaServiceImageTags">
    <vt:lpwstr/>
  </property>
</Properties>
</file>