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87F0273" w14:textId="77777777" w:rsidR="005A3D76" w:rsidRPr="000419F7" w:rsidRDefault="005A3D76" w:rsidP="002C0B79">
      <w:pPr>
        <w:pStyle w:val="berschrift1"/>
        <w:spacing w:before="0" w:line="240" w:lineRule="auto"/>
        <w:jc w:val="center"/>
        <w:rPr>
          <w:rFonts w:cstheme="majorHAnsi"/>
          <w:color w:val="8FAD15" w:themeColor="accent5"/>
          <w:sz w:val="20"/>
          <w:szCs w:val="20"/>
          <w:lang w:val="en-GB"/>
          <w14:textFill>
            <w14:gradFill>
              <w14:gsLst>
                <w14:gs w14:pos="50000">
                  <w14:schemeClr w14:val="accent5"/>
                </w14:gs>
                <w14:gs w14:pos="0">
                  <w14:schemeClr w14:val="accent1"/>
                </w14:gs>
                <w14:gs w14:pos="100000">
                  <w14:schemeClr w14:val="accent4"/>
                </w14:gs>
              </w14:gsLst>
              <w14:lin w14:ang="0" w14:scaled="0"/>
            </w14:gradFill>
          </w14:textFill>
        </w:rPr>
      </w:pPr>
    </w:p>
    <w:p w14:paraId="17C593D0" w14:textId="257D7482" w:rsidR="000A45EF" w:rsidRDefault="00F3637A" w:rsidP="000A45EF">
      <w:pPr>
        <w:jc w:val="center"/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</w:pPr>
      <w:r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>Verbesserte Rezeptur</w:t>
      </w:r>
      <w:r w:rsidR="00895F0E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 xml:space="preserve"> und </w:t>
      </w:r>
      <w:r w:rsidR="00F447CE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>mehr Farben</w:t>
      </w:r>
      <w:r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 xml:space="preserve"> </w:t>
      </w:r>
      <w:r w:rsidR="00C71970" w:rsidRPr="00C71970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 xml:space="preserve"> </w:t>
      </w:r>
      <w:r w:rsidR="00895F0E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 xml:space="preserve">für die Fugen </w:t>
      </w:r>
    </w:p>
    <w:p w14:paraId="22B48B77" w14:textId="77777777" w:rsidR="00321B85" w:rsidRDefault="00321B85" w:rsidP="006B559B">
      <w:pPr>
        <w:rPr>
          <w:b/>
          <w:bCs/>
          <w:noProof/>
          <w:lang w:val="fr-FR"/>
        </w:rPr>
      </w:pPr>
    </w:p>
    <w:p w14:paraId="795ACEC7" w14:textId="6F855334" w:rsidR="006B559B" w:rsidRDefault="006B559B" w:rsidP="006B559B">
      <w:pPr>
        <w:rPr>
          <w:b/>
          <w:bCs/>
          <w:noProof/>
          <w:lang w:val="fr-FR"/>
        </w:rPr>
      </w:pPr>
    </w:p>
    <w:p w14:paraId="756A43EE" w14:textId="6C876B59" w:rsidR="00206777" w:rsidRDefault="00F3214C" w:rsidP="00C01769">
      <w:pPr>
        <w:rPr>
          <w:rFonts w:cstheme="majorBidi"/>
          <w:noProof/>
          <w:lang w:val="de-DE"/>
        </w:rPr>
      </w:pPr>
      <w:r w:rsidRPr="00F3214C">
        <w:rPr>
          <w:rFonts w:cstheme="majorBidi"/>
          <w:b/>
          <w:bCs/>
          <w:noProof/>
          <w:lang w:val="de-DE"/>
        </w:rPr>
        <w:t xml:space="preserve">Düsseldorf, </w:t>
      </w:r>
      <w:r w:rsidR="00FC24B4">
        <w:rPr>
          <w:rFonts w:cstheme="majorBidi"/>
          <w:b/>
          <w:bCs/>
          <w:noProof/>
          <w:lang w:val="de-DE"/>
        </w:rPr>
        <w:t>22</w:t>
      </w:r>
      <w:r w:rsidR="00EE0C41">
        <w:rPr>
          <w:rFonts w:cstheme="majorBidi"/>
          <w:b/>
          <w:bCs/>
          <w:noProof/>
          <w:lang w:val="de-DE"/>
        </w:rPr>
        <w:t>. Mai</w:t>
      </w:r>
      <w:r w:rsidRPr="00F3214C">
        <w:rPr>
          <w:rFonts w:cstheme="majorBidi"/>
          <w:b/>
          <w:bCs/>
          <w:noProof/>
          <w:lang w:val="de-DE"/>
        </w:rPr>
        <w:t xml:space="preserve"> 202</w:t>
      </w:r>
      <w:r w:rsidR="00186DE7">
        <w:rPr>
          <w:rFonts w:cstheme="majorBidi"/>
          <w:b/>
          <w:bCs/>
          <w:noProof/>
          <w:lang w:val="de-DE"/>
        </w:rPr>
        <w:t>5</w:t>
      </w:r>
      <w:r w:rsidRPr="00F3214C">
        <w:rPr>
          <w:rFonts w:cstheme="majorBidi"/>
          <w:b/>
          <w:bCs/>
          <w:noProof/>
          <w:lang w:val="de-DE"/>
        </w:rPr>
        <w:t>.</w:t>
      </w:r>
      <w:r>
        <w:rPr>
          <w:rFonts w:cstheme="majorBidi"/>
          <w:noProof/>
          <w:lang w:val="de-DE"/>
        </w:rPr>
        <w:t xml:space="preserve"> </w:t>
      </w:r>
      <w:r w:rsidR="00C01769">
        <w:rPr>
          <w:rFonts w:cstheme="majorBidi"/>
          <w:noProof/>
          <w:lang w:val="de-DE"/>
        </w:rPr>
        <w:t>M</w:t>
      </w:r>
      <w:r w:rsidR="009C1018" w:rsidRPr="009C1018">
        <w:rPr>
          <w:rFonts w:cstheme="majorBidi"/>
          <w:noProof/>
          <w:lang w:val="de-DE"/>
        </w:rPr>
        <w:t xml:space="preserve">it </w:t>
      </w:r>
      <w:r w:rsidR="00C01769">
        <w:rPr>
          <w:rFonts w:cstheme="majorBidi"/>
          <w:noProof/>
          <w:lang w:val="de-DE"/>
        </w:rPr>
        <w:t>einem Sortiment aus</w:t>
      </w:r>
      <w:r w:rsidR="009C1018" w:rsidRPr="009C1018">
        <w:rPr>
          <w:rFonts w:cstheme="majorBidi"/>
          <w:noProof/>
          <w:lang w:val="de-DE"/>
        </w:rPr>
        <w:t xml:space="preserve"> fünf </w:t>
      </w:r>
      <w:r w:rsidR="00C01769">
        <w:rPr>
          <w:rFonts w:cstheme="majorBidi"/>
          <w:noProof/>
          <w:lang w:val="de-DE"/>
        </w:rPr>
        <w:t>„</w:t>
      </w:r>
      <w:r w:rsidR="009C1018" w:rsidRPr="009C1018">
        <w:rPr>
          <w:rFonts w:cstheme="majorBidi"/>
          <w:noProof/>
          <w:lang w:val="de-DE"/>
        </w:rPr>
        <w:t>Fugen-Spezialisten</w:t>
      </w:r>
      <w:r w:rsidR="00C01769">
        <w:rPr>
          <w:rFonts w:cstheme="majorBidi"/>
          <w:noProof/>
          <w:lang w:val="de-DE"/>
        </w:rPr>
        <w:t>“ bietet Saint-Gobain Weber</w:t>
      </w:r>
      <w:r w:rsidR="009C1018" w:rsidRPr="009C1018">
        <w:rPr>
          <w:rFonts w:cstheme="majorBidi"/>
          <w:noProof/>
          <w:lang w:val="de-DE"/>
        </w:rPr>
        <w:t xml:space="preserve"> für jedes Bauvorhaben den passenden mineralischen Fugenmörtel. </w:t>
      </w:r>
      <w:r w:rsidR="00C01769" w:rsidRPr="00CC3706">
        <w:rPr>
          <w:rFonts w:cstheme="majorBidi"/>
          <w:noProof/>
          <w:lang w:val="de-DE"/>
        </w:rPr>
        <w:t xml:space="preserve">Durch </w:t>
      </w:r>
      <w:r w:rsidR="00C01769">
        <w:rPr>
          <w:rFonts w:cstheme="majorBidi"/>
          <w:noProof/>
          <w:lang w:val="de-DE"/>
        </w:rPr>
        <w:t>eine</w:t>
      </w:r>
      <w:r w:rsidR="00C01769" w:rsidRPr="00CC3706">
        <w:rPr>
          <w:rFonts w:cstheme="majorBidi"/>
          <w:noProof/>
          <w:lang w:val="de-DE"/>
        </w:rPr>
        <w:t xml:space="preserve"> optimierte Rezeptur- und Pigmentphilosophie sind </w:t>
      </w:r>
      <w:r w:rsidR="00C01769">
        <w:rPr>
          <w:rFonts w:cstheme="majorBidi"/>
          <w:noProof/>
          <w:lang w:val="de-DE"/>
        </w:rPr>
        <w:t>die</w:t>
      </w:r>
      <w:r w:rsidR="00C01769" w:rsidRPr="00CC3706">
        <w:rPr>
          <w:rFonts w:cstheme="majorBidi"/>
          <w:noProof/>
          <w:lang w:val="de-DE"/>
        </w:rPr>
        <w:t xml:space="preserve"> </w:t>
      </w:r>
      <w:r w:rsidR="00C01769">
        <w:rPr>
          <w:rFonts w:cstheme="majorBidi"/>
          <w:noProof/>
          <w:lang w:val="de-DE"/>
        </w:rPr>
        <w:t>weber.fug</w:t>
      </w:r>
      <w:r w:rsidR="00C01769" w:rsidRPr="00CC3706">
        <w:rPr>
          <w:rFonts w:cstheme="majorBidi"/>
          <w:noProof/>
          <w:lang w:val="de-DE"/>
        </w:rPr>
        <w:t xml:space="preserve"> </w:t>
      </w:r>
      <w:r w:rsidR="00C01769">
        <w:rPr>
          <w:rFonts w:cstheme="majorBidi"/>
          <w:noProof/>
          <w:lang w:val="de-DE"/>
        </w:rPr>
        <w:t>Produkte</w:t>
      </w:r>
      <w:r w:rsidR="00C01769" w:rsidRPr="00CC3706">
        <w:rPr>
          <w:rFonts w:cstheme="majorBidi"/>
          <w:noProof/>
          <w:lang w:val="de-DE"/>
        </w:rPr>
        <w:t xml:space="preserve"> </w:t>
      </w:r>
      <w:r w:rsidR="00C01769">
        <w:rPr>
          <w:rFonts w:cstheme="majorBidi"/>
          <w:noProof/>
          <w:lang w:val="de-DE"/>
        </w:rPr>
        <w:t xml:space="preserve">jetzt </w:t>
      </w:r>
      <w:r w:rsidR="00C01769" w:rsidRPr="00CC3706">
        <w:rPr>
          <w:rFonts w:cstheme="majorBidi"/>
          <w:noProof/>
          <w:lang w:val="de-DE"/>
        </w:rPr>
        <w:t>noch farbstabiler und langlebiger – auch bei mechanischer Belastung oder Reinigereinwirkung</w:t>
      </w:r>
      <w:r w:rsidR="00C01769">
        <w:rPr>
          <w:rFonts w:cstheme="majorBidi"/>
          <w:noProof/>
          <w:lang w:val="de-DE"/>
        </w:rPr>
        <w:t>. Eine</w:t>
      </w:r>
      <w:r w:rsidR="009C1018" w:rsidRPr="009C1018">
        <w:rPr>
          <w:rFonts w:cstheme="majorBidi"/>
          <w:noProof/>
          <w:lang w:val="de-DE"/>
        </w:rPr>
        <w:t xml:space="preserve"> neue Echtmuster Profibox unterstützt </w:t>
      </w:r>
      <w:r w:rsidR="00C01769">
        <w:rPr>
          <w:rFonts w:cstheme="majorBidi"/>
          <w:noProof/>
          <w:lang w:val="de-DE"/>
        </w:rPr>
        <w:t>Fliesenprofis</w:t>
      </w:r>
      <w:r w:rsidR="009C1018" w:rsidRPr="009C1018">
        <w:rPr>
          <w:rFonts w:cstheme="majorBidi"/>
          <w:noProof/>
          <w:lang w:val="de-DE"/>
        </w:rPr>
        <w:t xml:space="preserve"> dabei, die aktuellen Fugenfarben eindrücklich zu präsentieren und </w:t>
      </w:r>
      <w:r w:rsidR="00C01769">
        <w:rPr>
          <w:rFonts w:cstheme="majorBidi"/>
          <w:noProof/>
          <w:lang w:val="de-DE"/>
        </w:rPr>
        <w:t>i</w:t>
      </w:r>
      <w:r w:rsidR="009C1018" w:rsidRPr="009C1018">
        <w:rPr>
          <w:rFonts w:cstheme="majorBidi"/>
          <w:noProof/>
          <w:lang w:val="de-DE"/>
        </w:rPr>
        <w:t>hre Kunden professionell zu beraten.</w:t>
      </w:r>
    </w:p>
    <w:p w14:paraId="551226D1" w14:textId="43EA0415" w:rsidR="00EC4C1B" w:rsidRPr="00EC4C1B" w:rsidRDefault="00D32590" w:rsidP="00EC4C1B">
      <w:pPr>
        <w:rPr>
          <w:rFonts w:cstheme="majorBidi"/>
          <w:b/>
          <w:bCs/>
          <w:noProof/>
          <w:lang w:val="de-DE"/>
        </w:rPr>
      </w:pPr>
      <w:r>
        <w:rPr>
          <w:rFonts w:cstheme="majorBidi"/>
          <w:b/>
          <w:bCs/>
          <w:noProof/>
          <w:lang w:val="de-DE"/>
        </w:rPr>
        <w:t>Passend für jede Fliese: Fugenmörtel</w:t>
      </w:r>
      <w:r w:rsidR="00422410">
        <w:rPr>
          <w:rFonts w:cstheme="majorBidi"/>
          <w:b/>
          <w:bCs/>
          <w:noProof/>
          <w:lang w:val="de-DE"/>
        </w:rPr>
        <w:t xml:space="preserve"> mit noch mehr Nuancen</w:t>
      </w:r>
    </w:p>
    <w:p w14:paraId="0305D1F7" w14:textId="4B6CBEA1" w:rsidR="00CC3706" w:rsidRPr="00455880" w:rsidRDefault="00C01769" w:rsidP="00911E9A">
      <w:pPr>
        <w:rPr>
          <w:rFonts w:cstheme="majorBidi"/>
          <w:b/>
          <w:bCs/>
          <w:noProof/>
          <w:lang w:val="de-DE"/>
        </w:rPr>
      </w:pPr>
      <w:r>
        <w:rPr>
          <w:rFonts w:cstheme="majorBidi"/>
          <w:noProof/>
          <w:lang w:val="de-DE"/>
        </w:rPr>
        <w:t>Auch d</w:t>
      </w:r>
      <w:r w:rsidR="003F27F1">
        <w:rPr>
          <w:rFonts w:cstheme="majorBidi"/>
          <w:noProof/>
          <w:lang w:val="de-DE"/>
        </w:rPr>
        <w:t xml:space="preserve">ie </w:t>
      </w:r>
      <w:r w:rsidR="001501BE">
        <w:rPr>
          <w:rFonts w:cstheme="majorBidi"/>
          <w:noProof/>
          <w:lang w:val="de-DE"/>
        </w:rPr>
        <w:t xml:space="preserve">Farbpalette </w:t>
      </w:r>
      <w:r>
        <w:rPr>
          <w:rFonts w:cstheme="majorBidi"/>
          <w:noProof/>
          <w:lang w:val="de-DE"/>
        </w:rPr>
        <w:t>der</w:t>
      </w:r>
      <w:r w:rsidR="003F27F1">
        <w:rPr>
          <w:rFonts w:cstheme="majorBidi"/>
          <w:noProof/>
          <w:lang w:val="de-DE"/>
        </w:rPr>
        <w:t xml:space="preserve"> Fugenmörtel </w:t>
      </w:r>
      <w:r>
        <w:rPr>
          <w:rFonts w:cstheme="majorBidi"/>
          <w:noProof/>
          <w:lang w:val="de-DE"/>
        </w:rPr>
        <w:t>wurde</w:t>
      </w:r>
      <w:r w:rsidR="0016042B">
        <w:rPr>
          <w:rFonts w:cstheme="majorBidi"/>
          <w:noProof/>
          <w:lang w:val="de-DE"/>
        </w:rPr>
        <w:t xml:space="preserve"> </w:t>
      </w:r>
      <w:r w:rsidR="003F27F1">
        <w:rPr>
          <w:rFonts w:cstheme="majorBidi"/>
          <w:noProof/>
          <w:lang w:val="de-DE"/>
        </w:rPr>
        <w:t xml:space="preserve">überarbeitet. </w:t>
      </w:r>
      <w:r w:rsidR="009924F6">
        <w:rPr>
          <w:rFonts w:cstheme="majorBidi"/>
          <w:noProof/>
          <w:lang w:val="de-DE"/>
        </w:rPr>
        <w:t xml:space="preserve">Der </w:t>
      </w:r>
      <w:r w:rsidR="00D36187">
        <w:rPr>
          <w:rFonts w:cstheme="majorBidi"/>
          <w:noProof/>
          <w:lang w:val="de-DE"/>
        </w:rPr>
        <w:t xml:space="preserve">neue </w:t>
      </w:r>
      <w:r w:rsidR="009924F6">
        <w:rPr>
          <w:rFonts w:cstheme="majorBidi"/>
          <w:noProof/>
          <w:lang w:val="de-DE"/>
        </w:rPr>
        <w:t xml:space="preserve">Farbton </w:t>
      </w:r>
      <w:r w:rsidR="001E641D">
        <w:rPr>
          <w:rFonts w:cstheme="majorBidi"/>
          <w:i/>
          <w:iCs/>
          <w:noProof/>
          <w:lang w:val="de-DE"/>
        </w:rPr>
        <w:t>S</w:t>
      </w:r>
      <w:r w:rsidR="009924F6" w:rsidRPr="009A7E37">
        <w:rPr>
          <w:rFonts w:cstheme="majorBidi"/>
          <w:i/>
          <w:iCs/>
          <w:noProof/>
          <w:lang w:val="de-DE"/>
        </w:rPr>
        <w:t>andgrau</w:t>
      </w:r>
      <w:r w:rsidR="009924F6">
        <w:rPr>
          <w:rFonts w:cstheme="majorBidi"/>
          <w:noProof/>
          <w:lang w:val="de-DE"/>
        </w:rPr>
        <w:t xml:space="preserve"> rundet </w:t>
      </w:r>
      <w:r>
        <w:rPr>
          <w:rFonts w:cstheme="majorBidi"/>
          <w:noProof/>
          <w:lang w:val="de-DE"/>
        </w:rPr>
        <w:t>das</w:t>
      </w:r>
      <w:r w:rsidR="009924F6">
        <w:rPr>
          <w:rFonts w:cstheme="majorBidi"/>
          <w:noProof/>
          <w:lang w:val="de-DE"/>
        </w:rPr>
        <w:t xml:space="preserve"> </w:t>
      </w:r>
      <w:r w:rsidR="009A7E37">
        <w:rPr>
          <w:rFonts w:cstheme="majorBidi"/>
          <w:noProof/>
          <w:lang w:val="de-DE"/>
        </w:rPr>
        <w:t>Angebot an verschiedenen Grauabstufungen ab</w:t>
      </w:r>
      <w:r w:rsidR="00D36187">
        <w:rPr>
          <w:rFonts w:cstheme="majorBidi"/>
          <w:noProof/>
          <w:lang w:val="de-DE"/>
        </w:rPr>
        <w:t xml:space="preserve">, die Farbtöne </w:t>
      </w:r>
      <w:r w:rsidR="001E641D">
        <w:rPr>
          <w:rFonts w:cstheme="majorBidi"/>
          <w:i/>
          <w:iCs/>
          <w:noProof/>
          <w:lang w:val="de-DE"/>
        </w:rPr>
        <w:t>C</w:t>
      </w:r>
      <w:r w:rsidR="00532FE7" w:rsidRPr="001E641D">
        <w:rPr>
          <w:rFonts w:cstheme="majorBidi"/>
          <w:i/>
          <w:iCs/>
          <w:noProof/>
          <w:lang w:val="de-DE"/>
        </w:rPr>
        <w:t>aramell</w:t>
      </w:r>
      <w:r w:rsidR="00532FE7">
        <w:rPr>
          <w:rFonts w:cstheme="majorBidi"/>
          <w:noProof/>
          <w:lang w:val="de-DE"/>
        </w:rPr>
        <w:t xml:space="preserve"> und </w:t>
      </w:r>
      <w:r w:rsidR="001E641D" w:rsidRPr="001E641D">
        <w:rPr>
          <w:rFonts w:cstheme="majorBidi"/>
          <w:i/>
          <w:iCs/>
          <w:noProof/>
          <w:lang w:val="de-DE"/>
        </w:rPr>
        <w:t>C</w:t>
      </w:r>
      <w:r w:rsidR="00532FE7" w:rsidRPr="001E641D">
        <w:rPr>
          <w:rFonts w:cstheme="majorBidi"/>
          <w:i/>
          <w:iCs/>
          <w:noProof/>
          <w:lang w:val="de-DE"/>
        </w:rPr>
        <w:t>ottobraun</w:t>
      </w:r>
      <w:r w:rsidR="00532FE7">
        <w:rPr>
          <w:rFonts w:cstheme="majorBidi"/>
          <w:noProof/>
          <w:lang w:val="de-DE"/>
        </w:rPr>
        <w:t xml:space="preserve"> </w:t>
      </w:r>
      <w:r w:rsidR="00844AEB">
        <w:rPr>
          <w:rFonts w:cstheme="majorBidi"/>
          <w:noProof/>
          <w:lang w:val="de-DE"/>
        </w:rPr>
        <w:t xml:space="preserve">hingegen </w:t>
      </w:r>
      <w:r w:rsidR="00532FE7">
        <w:rPr>
          <w:rFonts w:cstheme="majorBidi"/>
          <w:noProof/>
          <w:lang w:val="de-DE"/>
        </w:rPr>
        <w:t xml:space="preserve">entfallen im neuen Portfolio. </w:t>
      </w:r>
      <w:r w:rsidR="00966FC1">
        <w:rPr>
          <w:rFonts w:cstheme="majorBidi"/>
          <w:noProof/>
          <w:lang w:val="de-DE"/>
        </w:rPr>
        <w:t>Einige bereits bewährte Farbtöne sind ab sofor</w:t>
      </w:r>
      <w:r w:rsidR="009D529E">
        <w:rPr>
          <w:rFonts w:cstheme="majorBidi"/>
          <w:noProof/>
          <w:lang w:val="de-DE"/>
        </w:rPr>
        <w:t>t auch für weitere Fugenmörtel verfügbar</w:t>
      </w:r>
      <w:r w:rsidR="00BE777D">
        <w:rPr>
          <w:rFonts w:cstheme="majorBidi"/>
          <w:noProof/>
          <w:lang w:val="de-DE"/>
        </w:rPr>
        <w:t xml:space="preserve">, so </w:t>
      </w:r>
      <w:r w:rsidR="003D04A8">
        <w:rPr>
          <w:rFonts w:cstheme="majorBidi"/>
          <w:noProof/>
          <w:lang w:val="de-DE"/>
        </w:rPr>
        <w:t xml:space="preserve">zum </w:t>
      </w:r>
      <w:bookmarkStart w:id="0" w:name="_Hlk194584416"/>
      <w:r w:rsidR="003D04A8">
        <w:rPr>
          <w:rFonts w:cstheme="majorBidi"/>
          <w:noProof/>
          <w:lang w:val="de-DE"/>
        </w:rPr>
        <w:t xml:space="preserve">Beispiel </w:t>
      </w:r>
      <w:r w:rsidR="001E641D">
        <w:rPr>
          <w:rFonts w:cstheme="majorBidi"/>
          <w:i/>
          <w:iCs/>
          <w:noProof/>
          <w:lang w:val="de-DE"/>
        </w:rPr>
        <w:t>N</w:t>
      </w:r>
      <w:r w:rsidR="003D04A8" w:rsidRPr="008F10D9">
        <w:rPr>
          <w:rFonts w:cstheme="majorBidi"/>
          <w:i/>
          <w:iCs/>
          <w:noProof/>
          <w:lang w:val="de-DE"/>
        </w:rPr>
        <w:t>ussbraun</w:t>
      </w:r>
      <w:r w:rsidR="003D04A8">
        <w:rPr>
          <w:rFonts w:cstheme="majorBidi"/>
          <w:noProof/>
          <w:lang w:val="de-DE"/>
        </w:rPr>
        <w:t xml:space="preserve"> für </w:t>
      </w:r>
      <w:r w:rsidR="003D04A8" w:rsidRPr="00C01769">
        <w:rPr>
          <w:rFonts w:cstheme="majorBidi"/>
          <w:noProof/>
          <w:lang w:val="de-DE"/>
        </w:rPr>
        <w:t>weber.fug 875</w:t>
      </w:r>
      <w:r w:rsidR="003D04A8">
        <w:rPr>
          <w:rFonts w:cstheme="majorBidi"/>
          <w:noProof/>
          <w:lang w:val="de-DE"/>
        </w:rPr>
        <w:t xml:space="preserve"> oder </w:t>
      </w:r>
      <w:r w:rsidR="001E641D">
        <w:rPr>
          <w:rFonts w:cstheme="majorBidi"/>
          <w:i/>
          <w:iCs/>
          <w:noProof/>
          <w:lang w:val="de-DE"/>
        </w:rPr>
        <w:t>D</w:t>
      </w:r>
      <w:r w:rsidR="002758A3" w:rsidRPr="00EB0226">
        <w:rPr>
          <w:rFonts w:cstheme="majorBidi"/>
          <w:i/>
          <w:iCs/>
          <w:noProof/>
          <w:lang w:val="de-DE"/>
        </w:rPr>
        <w:t>unkelgrau</w:t>
      </w:r>
      <w:r w:rsidR="003D04A8">
        <w:rPr>
          <w:rFonts w:cstheme="majorBidi"/>
          <w:noProof/>
          <w:lang w:val="de-DE"/>
        </w:rPr>
        <w:t xml:space="preserve"> für </w:t>
      </w:r>
      <w:r w:rsidR="00EB0226" w:rsidRPr="00C01769">
        <w:rPr>
          <w:rFonts w:cstheme="majorBidi"/>
          <w:noProof/>
          <w:lang w:val="de-DE"/>
        </w:rPr>
        <w:t>weber.fug 872</w:t>
      </w:r>
      <w:r w:rsidR="00EB0226" w:rsidRPr="00EB0226">
        <w:rPr>
          <w:rFonts w:cstheme="majorBidi"/>
          <w:b/>
          <w:bCs/>
          <w:noProof/>
          <w:lang w:val="de-DE"/>
        </w:rPr>
        <w:t xml:space="preserve"> </w:t>
      </w:r>
      <w:r w:rsidR="00EB0226" w:rsidRPr="00CC3706">
        <w:rPr>
          <w:rFonts w:cstheme="majorBidi"/>
          <w:noProof/>
          <w:lang w:val="de-DE"/>
        </w:rPr>
        <w:t>und</w:t>
      </w:r>
      <w:r w:rsidR="00EB0226" w:rsidRPr="00EB0226">
        <w:rPr>
          <w:rFonts w:cstheme="majorBidi"/>
          <w:b/>
          <w:bCs/>
          <w:noProof/>
          <w:lang w:val="de-DE"/>
        </w:rPr>
        <w:t xml:space="preserve"> </w:t>
      </w:r>
      <w:r w:rsidR="00EB0226" w:rsidRPr="00C01769">
        <w:rPr>
          <w:rFonts w:cstheme="majorBidi"/>
          <w:noProof/>
          <w:lang w:val="de-DE"/>
        </w:rPr>
        <w:t>weber.fug 877</w:t>
      </w:r>
      <w:r w:rsidR="001E641D" w:rsidRPr="00C01769">
        <w:rPr>
          <w:rFonts w:cstheme="majorBidi"/>
          <w:noProof/>
          <w:lang w:val="de-DE"/>
        </w:rPr>
        <w:t>.</w:t>
      </w:r>
    </w:p>
    <w:bookmarkEnd w:id="0"/>
    <w:p w14:paraId="021FAD84" w14:textId="38827B9F" w:rsidR="00E03170" w:rsidRPr="00EC4C1B" w:rsidRDefault="00E03170" w:rsidP="00E03170">
      <w:pPr>
        <w:rPr>
          <w:rFonts w:cstheme="majorBidi"/>
          <w:b/>
          <w:bCs/>
          <w:noProof/>
          <w:lang w:val="de-DE"/>
        </w:rPr>
      </w:pPr>
      <w:r>
        <w:rPr>
          <w:rFonts w:cstheme="majorBidi"/>
          <w:b/>
          <w:bCs/>
          <w:noProof/>
          <w:lang w:val="de-DE"/>
        </w:rPr>
        <w:t>Mehr als Randgestalten: Fugendichtstoffe jetzt auch in matt</w:t>
      </w:r>
    </w:p>
    <w:p w14:paraId="3DC19911" w14:textId="56A5CE47" w:rsidR="00FC24B4" w:rsidRDefault="00C01769" w:rsidP="00911E9A">
      <w:pPr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t xml:space="preserve">Passend zum mineralischen Fugenmörtelsortiment bietet Saint-Gobain Weber </w:t>
      </w:r>
      <w:r w:rsidR="001A02C7" w:rsidRPr="00CC3706">
        <w:rPr>
          <w:rFonts w:cstheme="majorBidi"/>
          <w:noProof/>
          <w:lang w:val="de-DE"/>
        </w:rPr>
        <w:t>elastische Fugendichtstoffe</w:t>
      </w:r>
      <w:r>
        <w:rPr>
          <w:rFonts w:cstheme="majorBidi"/>
          <w:noProof/>
          <w:lang w:val="de-DE"/>
        </w:rPr>
        <w:t xml:space="preserve"> an. Diese</w:t>
      </w:r>
      <w:r w:rsidR="001A02C7" w:rsidRPr="00CC3706">
        <w:rPr>
          <w:rFonts w:cstheme="majorBidi"/>
          <w:noProof/>
          <w:lang w:val="de-DE"/>
        </w:rPr>
        <w:t xml:space="preserve"> sorgen nicht nur für einen perfekten Abschluss, sondern bieten auch eine optisch ansprechende Farbgestaltung.</w:t>
      </w:r>
      <w:r w:rsidR="00CC3706">
        <w:rPr>
          <w:rFonts w:cstheme="majorBidi"/>
          <w:noProof/>
          <w:lang w:val="de-DE"/>
        </w:rPr>
        <w:t xml:space="preserve"> </w:t>
      </w:r>
      <w:r>
        <w:rPr>
          <w:rFonts w:cstheme="majorBidi"/>
          <w:noProof/>
          <w:lang w:val="de-DE"/>
        </w:rPr>
        <w:t>Die</w:t>
      </w:r>
      <w:r w:rsidR="009C1018" w:rsidRPr="009C1018">
        <w:rPr>
          <w:rFonts w:cstheme="majorBidi"/>
          <w:noProof/>
          <w:lang w:val="de-DE"/>
        </w:rPr>
        <w:t xml:space="preserve"> bewährten Silikon-Klassiker </w:t>
      </w:r>
      <w:r w:rsidR="009C1018" w:rsidRPr="00C01769">
        <w:rPr>
          <w:rFonts w:cstheme="majorBidi"/>
          <w:noProof/>
          <w:lang w:val="de-DE"/>
        </w:rPr>
        <w:t>weber.fug 880, 881 und 883</w:t>
      </w:r>
      <w:r w:rsidR="009C1018" w:rsidRPr="009C1018">
        <w:rPr>
          <w:rFonts w:cstheme="majorBidi"/>
          <w:noProof/>
          <w:lang w:val="de-DE"/>
        </w:rPr>
        <w:t xml:space="preserve"> </w:t>
      </w:r>
      <w:r>
        <w:rPr>
          <w:rFonts w:cstheme="majorBidi"/>
          <w:noProof/>
          <w:lang w:val="de-DE"/>
        </w:rPr>
        <w:t>werden ab sofort</w:t>
      </w:r>
      <w:r w:rsidR="009C1018" w:rsidRPr="009C1018">
        <w:rPr>
          <w:rFonts w:cstheme="majorBidi"/>
          <w:noProof/>
          <w:lang w:val="de-DE"/>
        </w:rPr>
        <w:t xml:space="preserve"> durch </w:t>
      </w:r>
      <w:r>
        <w:rPr>
          <w:rFonts w:cstheme="majorBidi"/>
          <w:noProof/>
          <w:lang w:val="de-DE"/>
        </w:rPr>
        <w:t xml:space="preserve">ein weiteres Produkt ergänzt: </w:t>
      </w:r>
      <w:r w:rsidR="00735AF5">
        <w:rPr>
          <w:rFonts w:cstheme="majorBidi"/>
          <w:noProof/>
          <w:lang w:val="de-DE"/>
        </w:rPr>
        <w:t xml:space="preserve">Das Naturstein-Silikon </w:t>
      </w:r>
      <w:r w:rsidR="00070390">
        <w:rPr>
          <w:rFonts w:cstheme="majorBidi"/>
          <w:noProof/>
          <w:lang w:val="de-DE"/>
        </w:rPr>
        <w:t xml:space="preserve">weber.fug 883 M </w:t>
      </w:r>
      <w:r>
        <w:rPr>
          <w:rFonts w:cstheme="majorBidi"/>
          <w:noProof/>
          <w:lang w:val="de-DE"/>
        </w:rPr>
        <w:t xml:space="preserve">schließt </w:t>
      </w:r>
      <w:r w:rsidR="00070390">
        <w:rPr>
          <w:rFonts w:cstheme="majorBidi"/>
          <w:noProof/>
          <w:lang w:val="de-DE"/>
        </w:rPr>
        <w:t>mit seiner Feinkornstruktur</w:t>
      </w:r>
      <w:r>
        <w:rPr>
          <w:rFonts w:cstheme="majorBidi"/>
          <w:noProof/>
          <w:lang w:val="de-DE"/>
        </w:rPr>
        <w:t xml:space="preserve"> </w:t>
      </w:r>
      <w:r w:rsidR="009C1018" w:rsidRPr="009C1018">
        <w:rPr>
          <w:rFonts w:cstheme="majorBidi"/>
          <w:noProof/>
          <w:lang w:val="de-DE"/>
        </w:rPr>
        <w:t>sowohl gestalterisch als auch technisch eine Lücke</w:t>
      </w:r>
      <w:r w:rsidR="00735AF5">
        <w:rPr>
          <w:rFonts w:cstheme="majorBidi"/>
          <w:noProof/>
          <w:lang w:val="de-DE"/>
        </w:rPr>
        <w:t>. Es eignet sich</w:t>
      </w:r>
      <w:r w:rsidR="009C1018" w:rsidRPr="009C1018">
        <w:rPr>
          <w:rFonts w:cstheme="majorBidi"/>
          <w:noProof/>
          <w:lang w:val="de-DE"/>
        </w:rPr>
        <w:t xml:space="preserve"> insbesondere bei Belags- und Bewegungsfugen von großformatigen Fliesen oder Platten.</w:t>
      </w:r>
    </w:p>
    <w:p w14:paraId="4AEFCFF4" w14:textId="126960DD" w:rsidR="00067602" w:rsidRPr="005E0CD2" w:rsidRDefault="00BA19C4" w:rsidP="00911E9A">
      <w:pPr>
        <w:rPr>
          <w:rFonts w:cstheme="majorBidi"/>
          <w:b/>
          <w:bCs/>
          <w:noProof/>
          <w:lang w:val="de-DE"/>
        </w:rPr>
      </w:pPr>
      <w:r w:rsidRPr="005E0CD2">
        <w:rPr>
          <w:rFonts w:cstheme="majorBidi"/>
          <w:b/>
          <w:bCs/>
          <w:noProof/>
          <w:lang w:val="de-DE"/>
        </w:rPr>
        <w:t>Ordnung muss sein:</w:t>
      </w:r>
      <w:r w:rsidR="00C70C0A" w:rsidRPr="005E0CD2">
        <w:rPr>
          <w:rFonts w:cstheme="majorBidi"/>
          <w:b/>
          <w:bCs/>
          <w:noProof/>
          <w:lang w:val="de-DE"/>
        </w:rPr>
        <w:t xml:space="preserve"> der neue Umfallschutz</w:t>
      </w:r>
    </w:p>
    <w:p w14:paraId="3FD580EA" w14:textId="6D18AFF6" w:rsidR="001976D1" w:rsidRDefault="00C70C0A" w:rsidP="00911E9A">
      <w:pPr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t xml:space="preserve">Das Auge kauft bekanntlich mit, und </w:t>
      </w:r>
      <w:r w:rsidR="008E37AC">
        <w:rPr>
          <w:rFonts w:cstheme="majorBidi"/>
          <w:noProof/>
          <w:lang w:val="de-DE"/>
        </w:rPr>
        <w:t xml:space="preserve">geöffnete </w:t>
      </w:r>
      <w:r w:rsidR="001E7454">
        <w:rPr>
          <w:rFonts w:cstheme="majorBidi"/>
          <w:noProof/>
          <w:lang w:val="de-DE"/>
        </w:rPr>
        <w:t xml:space="preserve">Silikonkartons mit umgefallenen Kartuschen machen es </w:t>
      </w:r>
      <w:r w:rsidR="00735AF5">
        <w:rPr>
          <w:rFonts w:cstheme="majorBidi"/>
          <w:noProof/>
          <w:lang w:val="de-DE"/>
        </w:rPr>
        <w:t>mitunter</w:t>
      </w:r>
      <w:r w:rsidR="001E7454">
        <w:rPr>
          <w:rFonts w:cstheme="majorBidi"/>
          <w:noProof/>
          <w:lang w:val="de-DE"/>
        </w:rPr>
        <w:t xml:space="preserve"> schwer zuzugreifen. </w:t>
      </w:r>
      <w:r w:rsidR="005E0CD2">
        <w:rPr>
          <w:rFonts w:cstheme="majorBidi"/>
          <w:noProof/>
          <w:lang w:val="de-DE"/>
        </w:rPr>
        <w:t xml:space="preserve">Auch hier </w:t>
      </w:r>
      <w:r w:rsidR="00735AF5">
        <w:rPr>
          <w:rFonts w:cstheme="majorBidi"/>
          <w:noProof/>
          <w:lang w:val="de-DE"/>
        </w:rPr>
        <w:t>bietet Saint-Gobain Weber eine</w:t>
      </w:r>
      <w:r w:rsidR="005E0CD2">
        <w:rPr>
          <w:rFonts w:cstheme="majorBidi"/>
          <w:noProof/>
          <w:lang w:val="de-DE"/>
        </w:rPr>
        <w:t xml:space="preserve"> Lösung: De</w:t>
      </w:r>
      <w:r w:rsidR="00735AF5">
        <w:rPr>
          <w:rFonts w:cstheme="majorBidi"/>
          <w:noProof/>
          <w:lang w:val="de-DE"/>
        </w:rPr>
        <w:t>r</w:t>
      </w:r>
      <w:r w:rsidR="005E0CD2">
        <w:rPr>
          <w:rFonts w:cstheme="majorBidi"/>
          <w:noProof/>
          <w:lang w:val="de-DE"/>
        </w:rPr>
        <w:t xml:space="preserve"> Umfallschutz a</w:t>
      </w:r>
      <w:r w:rsidR="00FB49EB">
        <w:rPr>
          <w:rFonts w:cstheme="majorBidi"/>
          <w:noProof/>
          <w:lang w:val="de-DE"/>
        </w:rPr>
        <w:t>n der Vorderseite des</w:t>
      </w:r>
      <w:r w:rsidR="005E0CD2">
        <w:rPr>
          <w:rFonts w:cstheme="majorBidi"/>
          <w:noProof/>
          <w:lang w:val="de-DE"/>
        </w:rPr>
        <w:t xml:space="preserve"> Karton</w:t>
      </w:r>
      <w:r w:rsidR="00FB49EB">
        <w:rPr>
          <w:rFonts w:cstheme="majorBidi"/>
          <w:noProof/>
          <w:lang w:val="de-DE"/>
        </w:rPr>
        <w:t xml:space="preserve">s </w:t>
      </w:r>
      <w:r w:rsidR="00735AF5">
        <w:rPr>
          <w:rFonts w:cstheme="majorBidi"/>
          <w:noProof/>
          <w:lang w:val="de-DE"/>
        </w:rPr>
        <w:t>wurde</w:t>
      </w:r>
      <w:r w:rsidR="00FB49EB">
        <w:rPr>
          <w:rFonts w:cstheme="majorBidi"/>
          <w:noProof/>
          <w:lang w:val="de-DE"/>
        </w:rPr>
        <w:t xml:space="preserve"> von 4 auf 7 cm</w:t>
      </w:r>
      <w:r w:rsidR="005C042F">
        <w:rPr>
          <w:rFonts w:cstheme="majorBidi"/>
          <w:noProof/>
          <w:lang w:val="de-DE"/>
        </w:rPr>
        <w:t xml:space="preserve"> </w:t>
      </w:r>
      <w:r w:rsidR="008E37AC">
        <w:rPr>
          <w:rFonts w:cstheme="majorBidi"/>
          <w:noProof/>
          <w:lang w:val="de-DE"/>
        </w:rPr>
        <w:t>erhöht</w:t>
      </w:r>
      <w:r w:rsidR="00290383">
        <w:rPr>
          <w:rFonts w:cstheme="majorBidi"/>
          <w:noProof/>
          <w:lang w:val="de-DE"/>
        </w:rPr>
        <w:t xml:space="preserve">. </w:t>
      </w:r>
      <w:r w:rsidR="00735AF5">
        <w:rPr>
          <w:rFonts w:cstheme="majorBidi"/>
          <w:noProof/>
          <w:lang w:val="de-DE"/>
        </w:rPr>
        <w:t xml:space="preserve">So bleibt </w:t>
      </w:r>
      <w:r w:rsidR="008E1C8A">
        <w:rPr>
          <w:rFonts w:cstheme="majorBidi"/>
          <w:noProof/>
          <w:lang w:val="de-DE"/>
        </w:rPr>
        <w:t>dieser</w:t>
      </w:r>
      <w:r w:rsidR="00735AF5">
        <w:rPr>
          <w:rFonts w:cstheme="majorBidi"/>
          <w:noProof/>
          <w:lang w:val="de-DE"/>
        </w:rPr>
        <w:t xml:space="preserve"> b</w:t>
      </w:r>
      <w:r w:rsidR="00290383">
        <w:rPr>
          <w:rFonts w:cstheme="majorBidi"/>
          <w:noProof/>
          <w:lang w:val="de-DE"/>
        </w:rPr>
        <w:t>is zur letzten Kartusche aufgeräumt und präsentabel.</w:t>
      </w:r>
    </w:p>
    <w:p w14:paraId="6BDA5AEA" w14:textId="22D9F23E" w:rsidR="006E60F8" w:rsidRPr="00455880" w:rsidRDefault="00290383" w:rsidP="00911E9A">
      <w:pPr>
        <w:rPr>
          <w:rFonts w:cstheme="majorBidi"/>
          <w:b/>
          <w:bCs/>
          <w:noProof/>
          <w:lang w:val="de-DE"/>
        </w:rPr>
      </w:pPr>
      <w:r w:rsidRPr="00455880">
        <w:rPr>
          <w:rFonts w:cstheme="majorBidi"/>
          <w:b/>
          <w:bCs/>
          <w:noProof/>
          <w:lang w:val="de-DE"/>
        </w:rPr>
        <w:t>Für den Durchblick: die neuen Broschüren</w:t>
      </w:r>
    </w:p>
    <w:p w14:paraId="375FC4F6" w14:textId="26E2F07D" w:rsidR="00911E9A" w:rsidRDefault="001A02C7" w:rsidP="00911E9A">
      <w:pPr>
        <w:rPr>
          <w:rFonts w:cstheme="majorBidi"/>
          <w:noProof/>
          <w:lang w:val="de-DE"/>
        </w:rPr>
      </w:pPr>
      <w:r w:rsidRPr="00455880">
        <w:rPr>
          <w:rFonts w:cstheme="majorBidi"/>
          <w:noProof/>
          <w:lang w:val="de-DE"/>
        </w:rPr>
        <w:t>De</w:t>
      </w:r>
      <w:r w:rsidR="008E1C8A">
        <w:rPr>
          <w:rFonts w:cstheme="majorBidi"/>
          <w:noProof/>
          <w:lang w:val="de-DE"/>
        </w:rPr>
        <w:t>r</w:t>
      </w:r>
      <w:r w:rsidRPr="00455880">
        <w:rPr>
          <w:rFonts w:cstheme="majorBidi"/>
          <w:noProof/>
          <w:lang w:val="de-DE"/>
        </w:rPr>
        <w:t xml:space="preserve"> komplette Überblick über </w:t>
      </w:r>
      <w:r w:rsidR="008E1C8A">
        <w:rPr>
          <w:rFonts w:cstheme="majorBidi"/>
          <w:noProof/>
          <w:lang w:val="de-DE"/>
        </w:rPr>
        <w:t>das neue</w:t>
      </w:r>
      <w:r w:rsidRPr="00455880">
        <w:rPr>
          <w:rFonts w:cstheme="majorBidi"/>
          <w:noProof/>
          <w:lang w:val="de-DE"/>
        </w:rPr>
        <w:t xml:space="preserve"> Programm an mineralischen Fugenmörteln und Fugendichtstoffen finde</w:t>
      </w:r>
      <w:r w:rsidR="008E1C8A">
        <w:rPr>
          <w:rFonts w:cstheme="majorBidi"/>
          <w:noProof/>
          <w:lang w:val="de-DE"/>
        </w:rPr>
        <w:t xml:space="preserve">t sich </w:t>
      </w:r>
      <w:r w:rsidRPr="00455880">
        <w:rPr>
          <w:rFonts w:cstheme="majorBidi"/>
          <w:noProof/>
          <w:lang w:val="de-DE"/>
        </w:rPr>
        <w:t xml:space="preserve">in </w:t>
      </w:r>
      <w:r w:rsidR="008E1C8A">
        <w:rPr>
          <w:rFonts w:cstheme="majorBidi"/>
          <w:noProof/>
          <w:lang w:val="de-DE"/>
        </w:rPr>
        <w:t>der</w:t>
      </w:r>
      <w:r w:rsidRPr="00455880">
        <w:rPr>
          <w:rFonts w:cstheme="majorBidi"/>
          <w:noProof/>
          <w:lang w:val="de-DE"/>
        </w:rPr>
        <w:t xml:space="preserve"> neuen Broschüre</w:t>
      </w:r>
      <w:r w:rsidR="008E1C8A">
        <w:rPr>
          <w:rFonts w:cstheme="majorBidi"/>
          <w:noProof/>
          <w:lang w:val="de-DE"/>
        </w:rPr>
        <w:t xml:space="preserve"> „Akzente setzen“</w:t>
      </w:r>
      <w:r w:rsidRPr="00455880">
        <w:rPr>
          <w:rFonts w:cstheme="majorBidi"/>
          <w:noProof/>
          <w:lang w:val="de-DE"/>
        </w:rPr>
        <w:t xml:space="preserve">. </w:t>
      </w:r>
      <w:r w:rsidR="008E1C8A">
        <w:rPr>
          <w:rFonts w:cstheme="majorBidi"/>
          <w:noProof/>
          <w:lang w:val="de-DE"/>
        </w:rPr>
        <w:t>Eine</w:t>
      </w:r>
      <w:r w:rsidRPr="00455880">
        <w:rPr>
          <w:rFonts w:cstheme="majorBidi"/>
          <w:noProof/>
          <w:lang w:val="de-DE"/>
        </w:rPr>
        <w:t xml:space="preserve"> überarbeitete Profi-Box mit Echtfugenmustern bietet professionelle Unterstützung bei jeder Beratung.</w:t>
      </w:r>
    </w:p>
    <w:p w14:paraId="0CCAF706" w14:textId="77777777" w:rsidR="00B75E67" w:rsidRDefault="00B75E67" w:rsidP="00911E9A">
      <w:pPr>
        <w:rPr>
          <w:rFonts w:cstheme="majorBidi"/>
          <w:noProof/>
          <w:lang w:val="de-DE"/>
        </w:rPr>
      </w:pPr>
    </w:p>
    <w:p w14:paraId="3351D0D8" w14:textId="05A57159" w:rsidR="00616BAF" w:rsidRDefault="00616BAF" w:rsidP="00911E9A">
      <w:pPr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t>Zeichen Fließtext (inkl. Leerzeichen): 2.217</w:t>
      </w:r>
    </w:p>
    <w:p w14:paraId="7EDFD0FE" w14:textId="77777777" w:rsidR="008E1C8A" w:rsidRDefault="008E1C8A" w:rsidP="00911E9A">
      <w:pPr>
        <w:rPr>
          <w:rFonts w:cstheme="majorBidi"/>
          <w:noProof/>
          <w:lang w:val="de-DE"/>
        </w:rPr>
      </w:pPr>
    </w:p>
    <w:p w14:paraId="23E4BBC7" w14:textId="77777777" w:rsidR="00B75E67" w:rsidRDefault="00B75E67" w:rsidP="00911E9A">
      <w:pPr>
        <w:rPr>
          <w:rFonts w:cstheme="majorBidi"/>
          <w:noProof/>
          <w:lang w:val="de-DE"/>
        </w:rPr>
      </w:pPr>
    </w:p>
    <w:p w14:paraId="3190374F" w14:textId="688E81FC" w:rsidR="00B75E67" w:rsidRDefault="00B75E67" w:rsidP="00911E9A">
      <w:pPr>
        <w:rPr>
          <w:rFonts w:cstheme="majorBidi"/>
          <w:b/>
          <w:bCs/>
          <w:noProof/>
          <w:lang w:val="de-DE"/>
        </w:rPr>
      </w:pPr>
      <w:r w:rsidRPr="00B75E67">
        <w:rPr>
          <w:rFonts w:cstheme="majorBidi"/>
          <w:b/>
          <w:bCs/>
          <w:noProof/>
          <w:lang w:val="de-DE"/>
        </w:rPr>
        <w:lastRenderedPageBreak/>
        <w:t>Bild</w:t>
      </w:r>
      <w:r w:rsidR="00616BAF">
        <w:rPr>
          <w:rFonts w:cstheme="majorBidi"/>
          <w:b/>
          <w:bCs/>
          <w:noProof/>
          <w:lang w:val="de-DE"/>
        </w:rPr>
        <w:t>material</w:t>
      </w:r>
      <w:r w:rsidRPr="00B75E67">
        <w:rPr>
          <w:rFonts w:cstheme="majorBidi"/>
          <w:b/>
          <w:bCs/>
          <w:noProof/>
          <w:lang w:val="de-DE"/>
        </w:rPr>
        <w:t>:</w:t>
      </w:r>
    </w:p>
    <w:p w14:paraId="5BB41668" w14:textId="77777777" w:rsidR="00616BAF" w:rsidRDefault="00616BAF" w:rsidP="00911E9A">
      <w:pPr>
        <w:rPr>
          <w:rFonts w:cstheme="majorBidi"/>
          <w:b/>
          <w:bCs/>
          <w:noProof/>
          <w:lang w:val="de-DE"/>
        </w:rPr>
      </w:pPr>
    </w:p>
    <w:p w14:paraId="3C1929A6" w14:textId="65574728" w:rsidR="00492B73" w:rsidRDefault="00492B73" w:rsidP="00911E9A">
      <w:pPr>
        <w:rPr>
          <w:rFonts w:cstheme="majorBidi"/>
          <w:b/>
          <w:bCs/>
          <w:noProof/>
          <w:lang w:val="de-DE"/>
        </w:rPr>
      </w:pPr>
      <w:r>
        <w:rPr>
          <w:noProof/>
        </w:rPr>
        <w:drawing>
          <wp:inline distT="0" distB="0" distL="0" distR="0" wp14:anchorId="2D109344" wp14:editId="7D26563F">
            <wp:extent cx="2477069" cy="1948184"/>
            <wp:effectExtent l="0" t="0" r="0" b="0"/>
            <wp:docPr id="241155546" name="Grafik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489767" cy="195817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D99AB7D" w14:textId="118885C6" w:rsidR="00492B73" w:rsidRDefault="00616BAF" w:rsidP="00911E9A">
      <w:pPr>
        <w:rPr>
          <w:rFonts w:cstheme="majorBidi"/>
          <w:noProof/>
          <w:lang w:val="de-DE"/>
        </w:rPr>
      </w:pPr>
      <w:r w:rsidRPr="00616BAF">
        <w:rPr>
          <w:rFonts w:cstheme="majorBidi"/>
          <w:noProof/>
          <w:lang w:val="de-DE"/>
        </w:rPr>
        <w:t>Fünf Fugenspezialisten von Saint-Gobain Weber bieten für jedes Bauvorhaben den passenden mineralischen Fugenmörtel. Foto: Saint-Gobain Weber GmbH</w:t>
      </w:r>
    </w:p>
    <w:p w14:paraId="32809DED" w14:textId="77777777" w:rsidR="00616BAF" w:rsidRDefault="00616BAF" w:rsidP="00911E9A">
      <w:pPr>
        <w:rPr>
          <w:rFonts w:cstheme="majorBidi"/>
          <w:noProof/>
          <w:lang w:val="de-DE"/>
        </w:rPr>
      </w:pPr>
    </w:p>
    <w:p w14:paraId="0C781D68" w14:textId="77777777" w:rsidR="00616BAF" w:rsidRDefault="00616BAF" w:rsidP="00911E9A">
      <w:pPr>
        <w:rPr>
          <w:rFonts w:cstheme="majorBidi"/>
          <w:b/>
          <w:bCs/>
          <w:noProof/>
          <w:lang w:val="de-DE"/>
        </w:rPr>
      </w:pPr>
    </w:p>
    <w:p w14:paraId="301FDF00" w14:textId="0F366995" w:rsidR="00492B73" w:rsidRDefault="00492B73" w:rsidP="00911E9A">
      <w:pPr>
        <w:rPr>
          <w:rFonts w:cstheme="majorBidi"/>
          <w:b/>
          <w:bCs/>
          <w:noProof/>
          <w:lang w:val="de-DE"/>
        </w:rPr>
      </w:pPr>
      <w:r>
        <w:rPr>
          <w:noProof/>
        </w:rPr>
        <w:drawing>
          <wp:inline distT="0" distB="0" distL="0" distR="0" wp14:anchorId="72C23579" wp14:editId="242D691D">
            <wp:extent cx="2415654" cy="2493853"/>
            <wp:effectExtent l="0" t="0" r="0" b="0"/>
            <wp:docPr id="1711043080" name="Grafik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427132" cy="250570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4029D56" w14:textId="6D7778A1" w:rsidR="00492B73" w:rsidRDefault="00616BAF" w:rsidP="00911E9A">
      <w:pPr>
        <w:rPr>
          <w:rFonts w:cstheme="majorBidi"/>
          <w:noProof/>
          <w:lang w:val="de-DE"/>
        </w:rPr>
      </w:pPr>
      <w:r w:rsidRPr="00616BAF">
        <w:rPr>
          <w:rFonts w:cstheme="majorBidi"/>
          <w:noProof/>
          <w:lang w:val="de-DE"/>
        </w:rPr>
        <w:t>Das Fugensortiment umfasst auch passende elastische Fugendichtstoffe. Foto: Saint-Gobain Weber GmbH</w:t>
      </w:r>
    </w:p>
    <w:p w14:paraId="25063B4C" w14:textId="77777777" w:rsidR="00616BAF" w:rsidRDefault="00616BAF" w:rsidP="00911E9A">
      <w:pPr>
        <w:rPr>
          <w:rFonts w:cstheme="majorBidi"/>
          <w:noProof/>
          <w:lang w:val="de-DE"/>
        </w:rPr>
      </w:pPr>
    </w:p>
    <w:p w14:paraId="0E84FBC4" w14:textId="52C7ADA2" w:rsidR="00616BAF" w:rsidRPr="00616BAF" w:rsidRDefault="00616BAF" w:rsidP="00911E9A">
      <w:pPr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lastRenderedPageBreak/>
        <w:drawing>
          <wp:inline distT="0" distB="0" distL="0" distR="0" wp14:anchorId="515D09E0" wp14:editId="64A07773">
            <wp:extent cx="2782110" cy="2085284"/>
            <wp:effectExtent l="0" t="0" r="0" b="0"/>
            <wp:docPr id="120014079" name="Grafik 3" descr="Ein Bild, das Gebäude, Himmel, Eigentum, Wolke enthält.&#10;&#10;KI-generierte Inhalte können fehlerhaft sein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0014079" name="Grafik 3" descr="Ein Bild, das Gebäude, Himmel, Eigentum, Wolke enthält.&#10;&#10;KI-generierte Inhalte können fehlerhaft sein."/>
                    <pic:cNvPicPr/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819153" cy="211304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D171B92" w14:textId="183421E1" w:rsidR="00616BAF" w:rsidRPr="00616BAF" w:rsidRDefault="00616BAF" w:rsidP="00616BAF">
      <w:pPr>
        <w:rPr>
          <w:rFonts w:cstheme="majorBidi"/>
          <w:noProof/>
          <w:lang w:val="de-DE"/>
        </w:rPr>
      </w:pPr>
      <w:r w:rsidRPr="00616BAF">
        <w:rPr>
          <w:rFonts w:cstheme="majorBidi"/>
          <w:noProof/>
          <w:lang w:val="de-DE"/>
        </w:rPr>
        <w:t>Mit weber.fug 883 M steht ab sofort auch ein mattes Natursteinsilikon für die Verfugung von Belags- und Bewegungsfugen, speziell bei Großformaten, zur Verfügung. Foto: Alexandre Zveiger/Shutterstock.com</w:t>
      </w:r>
    </w:p>
    <w:p w14:paraId="3A898FB9" w14:textId="6160E985" w:rsidR="00616BAF" w:rsidRPr="00616BAF" w:rsidRDefault="00616BAF" w:rsidP="00616BAF">
      <w:pPr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drawing>
          <wp:inline distT="0" distB="0" distL="0" distR="0" wp14:anchorId="5DEB6F8D" wp14:editId="0B37540F">
            <wp:extent cx="3686783" cy="1921427"/>
            <wp:effectExtent l="0" t="0" r="0" b="0"/>
            <wp:docPr id="1735292211" name="Grafik 4" descr="Ein Bild, das Im Haus enthält.&#10;&#10;KI-generierte Inhalte können fehlerhaft sein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35292211" name="Grafik 4" descr="Ein Bild, das Im Haus enthält.&#10;&#10;KI-generierte Inhalte können fehlerhaft sein.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707844" cy="193240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C482B22" w14:textId="0CF237F6" w:rsidR="00616BAF" w:rsidRPr="00616BAF" w:rsidRDefault="00616BAF" w:rsidP="00616BAF">
      <w:pPr>
        <w:rPr>
          <w:rFonts w:cstheme="majorBidi"/>
          <w:noProof/>
          <w:lang w:val="de-DE"/>
        </w:rPr>
      </w:pPr>
      <w:r w:rsidRPr="00616BAF">
        <w:rPr>
          <w:rFonts w:cstheme="majorBidi"/>
          <w:noProof/>
          <w:lang w:val="de-DE"/>
        </w:rPr>
        <w:t>Die überarbeitete Fugenkollektion präsentiert Saint-Gobain Weber in einer Broschüre</w:t>
      </w:r>
      <w:r w:rsidR="00B7747B">
        <w:rPr>
          <w:rFonts w:cstheme="majorBidi"/>
          <w:noProof/>
          <w:lang w:val="de-DE"/>
        </w:rPr>
        <w:t xml:space="preserve"> sowie einer Echtmusterbox</w:t>
      </w:r>
      <w:r w:rsidRPr="00616BAF">
        <w:rPr>
          <w:rFonts w:cstheme="majorBidi"/>
          <w:noProof/>
          <w:lang w:val="de-DE"/>
        </w:rPr>
        <w:t>. Foto: Saint-Gobain Weber GmbH</w:t>
      </w:r>
    </w:p>
    <w:p w14:paraId="460CCED2" w14:textId="77777777" w:rsidR="004C76D1" w:rsidRDefault="004C76D1" w:rsidP="00C72781">
      <w:pPr>
        <w:rPr>
          <w:rFonts w:cs="Arial"/>
          <w:lang w:val="de-DE"/>
        </w:rPr>
      </w:pPr>
    </w:p>
    <w:p w14:paraId="1C526C78" w14:textId="729752C9" w:rsidR="00911E9A" w:rsidRPr="00290383" w:rsidRDefault="00290383" w:rsidP="00C72781">
      <w:pPr>
        <w:rPr>
          <w:rFonts w:cs="Arial"/>
          <w:b/>
          <w:bCs/>
          <w:lang w:val="de-DE"/>
        </w:rPr>
      </w:pPr>
      <w:r w:rsidRPr="00290383">
        <w:rPr>
          <w:rFonts w:cs="Arial"/>
          <w:b/>
          <w:bCs/>
          <w:lang w:val="de-DE"/>
        </w:rPr>
        <w:t>ÜBER SAINT-GOBAIN WEBER</w:t>
      </w:r>
    </w:p>
    <w:p w14:paraId="5E6B162D" w14:textId="3E1AA862" w:rsidR="00C429DA" w:rsidRPr="00BE4A9C" w:rsidRDefault="00C429DA" w:rsidP="00C429DA">
      <w:pPr>
        <w:pStyle w:val="berschrift2"/>
        <w:spacing w:after="120"/>
        <w:jc w:val="left"/>
        <w:rPr>
          <w:color w:val="auto"/>
          <w:lang w:val="fr-FR"/>
        </w:rPr>
      </w:pPr>
      <w:r w:rsidRPr="00BE4A9C">
        <w:rPr>
          <w:color w:val="auto"/>
          <w:lang w:val="fr-FR"/>
        </w:rPr>
        <w:t xml:space="preserve">Die Saint-Gobain Weber GmbH ist bundesweit einer der führenden Baustoffhersteller und bietet über 800 Premium-Lösungen in den Segmenten Putz- und Fassadensysteme, Fliesen- und Bodensysteme sowie Bautenschutz- und Mörtelsysteme. Die in der Branche </w:t>
      </w:r>
      <w:proofErr w:type="spellStart"/>
      <w:r w:rsidRPr="00BE4A9C">
        <w:rPr>
          <w:color w:val="auto"/>
          <w:lang w:val="fr-FR"/>
        </w:rPr>
        <w:t>einzigartige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Bandbreite</w:t>
      </w:r>
      <w:proofErr w:type="spellEnd"/>
      <w:r w:rsidRPr="00BE4A9C">
        <w:rPr>
          <w:color w:val="auto"/>
          <w:lang w:val="fr-FR"/>
        </w:rPr>
        <w:t xml:space="preserve"> an </w:t>
      </w:r>
      <w:proofErr w:type="spellStart"/>
      <w:r w:rsidRPr="00BE4A9C">
        <w:rPr>
          <w:color w:val="auto"/>
          <w:lang w:val="fr-FR"/>
        </w:rPr>
        <w:t>Produkten</w:t>
      </w:r>
      <w:proofErr w:type="spellEnd"/>
      <w:r w:rsidRPr="00BE4A9C">
        <w:rPr>
          <w:color w:val="auto"/>
          <w:lang w:val="fr-FR"/>
        </w:rPr>
        <w:t xml:space="preserve">, </w:t>
      </w:r>
      <w:proofErr w:type="spellStart"/>
      <w:r w:rsidRPr="00BE4A9C">
        <w:rPr>
          <w:color w:val="auto"/>
          <w:lang w:val="fr-FR"/>
        </w:rPr>
        <w:t>Systemen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Services </w:t>
      </w:r>
      <w:proofErr w:type="spellStart"/>
      <w:r w:rsidRPr="00BE4A9C">
        <w:rPr>
          <w:color w:val="auto"/>
          <w:lang w:val="fr-FR"/>
        </w:rPr>
        <w:t>macht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das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Unternehmen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zum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kompetenten</w:t>
      </w:r>
      <w:proofErr w:type="spellEnd"/>
      <w:r w:rsidRPr="00BE4A9C">
        <w:rPr>
          <w:color w:val="auto"/>
          <w:lang w:val="fr-FR"/>
        </w:rPr>
        <w:t xml:space="preserve"> Partner </w:t>
      </w:r>
      <w:proofErr w:type="spellStart"/>
      <w:r w:rsidRPr="00BE4A9C">
        <w:rPr>
          <w:color w:val="auto"/>
          <w:lang w:val="fr-FR"/>
        </w:rPr>
        <w:t>für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ganzheitliche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Bauplanung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-</w:t>
      </w:r>
      <w:proofErr w:type="spellStart"/>
      <w:r w:rsidRPr="00BE4A9C">
        <w:rPr>
          <w:color w:val="auto"/>
          <w:lang w:val="fr-FR"/>
        </w:rPr>
        <w:t>ausführung</w:t>
      </w:r>
      <w:proofErr w:type="spellEnd"/>
      <w:r w:rsidRPr="00BE4A9C">
        <w:rPr>
          <w:color w:val="auto"/>
          <w:lang w:val="fr-FR"/>
        </w:rPr>
        <w:t>.  In Deutschland produziert Weber an 1</w:t>
      </w:r>
      <w:r w:rsidR="00C06EBE">
        <w:rPr>
          <w:color w:val="auto"/>
          <w:lang w:val="fr-FR"/>
        </w:rPr>
        <w:t>3</w:t>
      </w:r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regionalen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Standorten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und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kann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damit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schnell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auf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Kundenbedürfnisse</w:t>
      </w:r>
      <w:proofErr w:type="spellEnd"/>
      <w:r w:rsidRPr="00BE4A9C">
        <w:rPr>
          <w:color w:val="auto"/>
          <w:lang w:val="fr-FR"/>
        </w:rPr>
        <w:t xml:space="preserve"> reagieren. </w:t>
      </w:r>
      <w:proofErr w:type="spellStart"/>
      <w:r w:rsidRPr="00BE4A9C">
        <w:rPr>
          <w:color w:val="auto"/>
          <w:lang w:val="fr-FR"/>
        </w:rPr>
        <w:t>Daneben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prägt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insbesondere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eine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hohe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Innovationskraft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das</w:t>
      </w:r>
      <w:proofErr w:type="spellEnd"/>
      <w:r w:rsidRPr="00BE4A9C">
        <w:rPr>
          <w:color w:val="auto"/>
          <w:lang w:val="fr-FR"/>
        </w:rPr>
        <w:t xml:space="preserve"> Profil von Saint-Gobain Weber. Der </w:t>
      </w:r>
      <w:r w:rsidR="00290383" w:rsidRPr="00BE4A9C">
        <w:rPr>
          <w:color w:val="auto"/>
          <w:lang w:val="fr-FR"/>
        </w:rPr>
        <w:t>Folks</w:t>
      </w:r>
      <w:r w:rsidRPr="00BE4A9C">
        <w:rPr>
          <w:color w:val="auto"/>
          <w:lang w:val="fr-FR"/>
        </w:rPr>
        <w:t xml:space="preserve"> der </w:t>
      </w:r>
      <w:proofErr w:type="spellStart"/>
      <w:r w:rsidRPr="00BE4A9C">
        <w:rPr>
          <w:color w:val="auto"/>
          <w:lang w:val="fr-FR"/>
        </w:rPr>
        <w:t>vielfach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ausgezeichneten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Neuentwicklungen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liegt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auf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wohngesunden</w:t>
      </w:r>
      <w:proofErr w:type="spellEnd"/>
      <w:r w:rsidRPr="00BE4A9C">
        <w:rPr>
          <w:color w:val="auto"/>
          <w:lang w:val="fr-FR"/>
        </w:rPr>
        <w:t xml:space="preserve">, </w:t>
      </w:r>
      <w:proofErr w:type="spellStart"/>
      <w:r w:rsidRPr="00BE4A9C">
        <w:rPr>
          <w:color w:val="auto"/>
          <w:lang w:val="fr-FR"/>
        </w:rPr>
        <w:t>umweltschonenden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Baustoffen</w:t>
      </w:r>
      <w:proofErr w:type="spellEnd"/>
      <w:r w:rsidRPr="00BE4A9C">
        <w:rPr>
          <w:color w:val="auto"/>
          <w:lang w:val="fr-FR"/>
        </w:rPr>
        <w:t xml:space="preserve">. Weber </w:t>
      </w:r>
      <w:proofErr w:type="spellStart"/>
      <w:r w:rsidRPr="00BE4A9C">
        <w:rPr>
          <w:color w:val="auto"/>
          <w:lang w:val="fr-FR"/>
        </w:rPr>
        <w:t>ist</w:t>
      </w:r>
      <w:proofErr w:type="spellEnd"/>
      <w:r w:rsidRPr="00BE4A9C">
        <w:rPr>
          <w:color w:val="auto"/>
          <w:lang w:val="fr-FR"/>
        </w:rPr>
        <w:t xml:space="preserve"> Teil der Saint-Gobain-</w:t>
      </w:r>
      <w:proofErr w:type="spellStart"/>
      <w:r w:rsidRPr="00BE4A9C">
        <w:rPr>
          <w:color w:val="auto"/>
          <w:lang w:val="fr-FR"/>
        </w:rPr>
        <w:t>Gruppe</w:t>
      </w:r>
      <w:proofErr w:type="spellEnd"/>
      <w:r w:rsidRPr="00BE4A9C">
        <w:rPr>
          <w:color w:val="auto"/>
          <w:lang w:val="fr-FR"/>
        </w:rPr>
        <w:t xml:space="preserve">, </w:t>
      </w:r>
      <w:proofErr w:type="spellStart"/>
      <w:r w:rsidRPr="00BE4A9C">
        <w:rPr>
          <w:color w:val="auto"/>
          <w:lang w:val="fr-FR"/>
        </w:rPr>
        <w:t>dem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weltweit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führenden</w:t>
      </w:r>
      <w:proofErr w:type="spellEnd"/>
      <w:r w:rsidRPr="00BE4A9C">
        <w:rPr>
          <w:color w:val="auto"/>
          <w:lang w:val="fr-FR"/>
        </w:rPr>
        <w:t xml:space="preserve"> </w:t>
      </w:r>
      <w:proofErr w:type="spellStart"/>
      <w:r w:rsidRPr="00BE4A9C">
        <w:rPr>
          <w:color w:val="auto"/>
          <w:lang w:val="fr-FR"/>
        </w:rPr>
        <w:t>Anbieter</w:t>
      </w:r>
      <w:proofErr w:type="spellEnd"/>
      <w:r w:rsidRPr="00BE4A9C">
        <w:rPr>
          <w:color w:val="auto"/>
          <w:lang w:val="fr-FR"/>
        </w:rPr>
        <w:t xml:space="preserve"> auf den Märkten des Wohnens und Arbeitens.</w:t>
      </w:r>
    </w:p>
    <w:p w14:paraId="4D3EA758" w14:textId="77777777" w:rsidR="00C429DA" w:rsidRDefault="00C429DA" w:rsidP="00C429DA">
      <w:pPr>
        <w:pStyle w:val="berschrift2"/>
        <w:spacing w:after="120"/>
        <w:rPr>
          <w:b/>
          <w:bCs/>
          <w:color w:val="auto"/>
          <w:lang w:val="fr-FR"/>
        </w:rPr>
      </w:pPr>
      <w:r w:rsidRPr="00BE4A9C">
        <w:rPr>
          <w:b/>
          <w:bCs/>
          <w:color w:val="auto"/>
          <w:lang w:val="fr-FR"/>
        </w:rPr>
        <w:t xml:space="preserve">www.de.weber  </w:t>
      </w:r>
    </w:p>
    <w:p w14:paraId="747BF9AF" w14:textId="77777777" w:rsidR="00290383" w:rsidRDefault="00290383" w:rsidP="00C06EBE">
      <w:pPr>
        <w:rPr>
          <w:lang w:val="fr-FR"/>
        </w:rPr>
      </w:pPr>
    </w:p>
    <w:p w14:paraId="0434F0B9" w14:textId="7BD9AF3E" w:rsidR="00024F5B" w:rsidRPr="000A45EF" w:rsidRDefault="00306417" w:rsidP="00616BAF">
      <w:pPr>
        <w:rPr>
          <w:lang w:val="fr-FR"/>
        </w:rPr>
      </w:pPr>
      <w:proofErr w:type="spellStart"/>
      <w:r w:rsidRPr="00290383">
        <w:rPr>
          <w:b/>
          <w:bCs/>
          <w:lang w:val="fr-FR"/>
        </w:rPr>
        <w:t>Medienkontakt</w:t>
      </w:r>
      <w:proofErr w:type="spellEnd"/>
      <w:r>
        <w:rPr>
          <w:lang w:val="fr-FR"/>
        </w:rPr>
        <w:t xml:space="preserve"> : </w:t>
      </w:r>
      <w:r w:rsidR="00290383">
        <w:rPr>
          <w:lang w:val="fr-FR"/>
        </w:rPr>
        <w:t>Ulrich Wolf</w:t>
      </w:r>
      <w:r>
        <w:rPr>
          <w:lang w:val="fr-FR"/>
        </w:rPr>
        <w:t xml:space="preserve">, </w:t>
      </w:r>
      <w:hyperlink r:id="rId14" w:history="1">
        <w:r w:rsidR="00290383" w:rsidRPr="000329BE">
          <w:rPr>
            <w:rStyle w:val="Hyperlink"/>
            <w:lang w:val="fr-FR"/>
          </w:rPr>
          <w:t>ulrich.wolf@sg-weber.de</w:t>
        </w:r>
      </w:hyperlink>
      <w:r w:rsidR="00AD3F96">
        <w:rPr>
          <w:lang w:val="fr-FR"/>
        </w:rPr>
        <w:t xml:space="preserve"> Tel. 0211/ 91 </w:t>
      </w:r>
      <w:r w:rsidR="009E4CC8">
        <w:rPr>
          <w:lang w:val="fr-FR"/>
        </w:rPr>
        <w:t>369-291</w:t>
      </w:r>
    </w:p>
    <w:sectPr w:rsidR="00024F5B" w:rsidRPr="000A45EF" w:rsidSect="009029F8">
      <w:headerReference w:type="even" r:id="rId15"/>
      <w:headerReference w:type="default" r:id="rId16"/>
      <w:footerReference w:type="even" r:id="rId17"/>
      <w:footerReference w:type="default" r:id="rId18"/>
      <w:headerReference w:type="first" r:id="rId19"/>
      <w:footerReference w:type="first" r:id="rId20"/>
      <w:pgSz w:w="11906" w:h="16838" w:code="9"/>
      <w:pgMar w:top="2268" w:right="1134" w:bottom="1134" w:left="1134" w:header="567" w:footer="454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E4CD604" w14:textId="77777777" w:rsidR="001720A7" w:rsidRDefault="001720A7" w:rsidP="000D2398">
      <w:pPr>
        <w:spacing w:after="0" w:line="240" w:lineRule="auto"/>
      </w:pPr>
      <w:r>
        <w:separator/>
      </w:r>
    </w:p>
  </w:endnote>
  <w:endnote w:type="continuationSeparator" w:id="0">
    <w:p w14:paraId="38EC6F16" w14:textId="77777777" w:rsidR="001720A7" w:rsidRDefault="001720A7" w:rsidP="000D2398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inion Pro">
    <w:panose1 w:val="02040503050306020203"/>
    <w:charset w:val="00"/>
    <w:family w:val="roman"/>
    <w:notTrueType/>
    <w:pitch w:val="variable"/>
    <w:sig w:usb0="60000287" w:usb1="00000001" w:usb2="00000000" w:usb3="00000000" w:csb0="0000019F" w:csb1="00000000"/>
  </w:font>
  <w:font w:name="Arial (Headings)">
    <w:panose1 w:val="020B0604020202020204"/>
    <w:charset w:val="00"/>
    <w:family w:val="roman"/>
    <w:pitch w:val="default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B06194" w14:textId="77777777" w:rsidR="009E4CC8" w:rsidRDefault="009E4CC8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EC05287" w14:textId="55D867EE" w:rsidR="005A3D76" w:rsidRPr="008D34A9" w:rsidRDefault="00822240" w:rsidP="00493D71">
    <w:pPr>
      <w:pStyle w:val="berschrift2"/>
      <w:spacing w:line="240" w:lineRule="auto"/>
      <w:rPr>
        <w:b/>
        <w:bCs/>
        <w:noProof/>
        <w:color w:val="auto"/>
        <w:sz w:val="16"/>
        <w:szCs w:val="20"/>
        <w:lang w:val="fr-FR"/>
      </w:rPr>
    </w:pPr>
    <w:bookmarkStart w:id="1" w:name="_Hlk142042876"/>
    <w:bookmarkStart w:id="2" w:name="_Hlk142042877"/>
    <w:r w:rsidRPr="00EE5A18">
      <w:rPr>
        <w:noProof/>
        <w:color w:val="auto"/>
        <w:lang w:val="fr-FR" w:eastAsia="fr-FR"/>
      </w:rPr>
      <w:drawing>
        <wp:anchor distT="0" distB="0" distL="114300" distR="114300" simplePos="0" relativeHeight="251665403" behindDoc="0" locked="0" layoutInCell="1" allowOverlap="1" wp14:anchorId="152769C2" wp14:editId="6733A0F2">
          <wp:simplePos x="0" y="0"/>
          <wp:positionH relativeFrom="margin">
            <wp:posOffset>2513965</wp:posOffset>
          </wp:positionH>
          <wp:positionV relativeFrom="page">
            <wp:posOffset>10117709</wp:posOffset>
          </wp:positionV>
          <wp:extent cx="1092481" cy="382246"/>
          <wp:effectExtent l="0" t="0" r="0" b="0"/>
          <wp:wrapNone/>
          <wp:docPr id="442464393" name="Image 3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92481" cy="382246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bookmarkEnd w:id="1"/>
    <w:bookmarkEnd w:id="2"/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7C5613" w14:textId="36DFCADC" w:rsidR="008D34A9" w:rsidRPr="00FE08EB" w:rsidRDefault="00493D71" w:rsidP="00FE08EB">
    <w:pPr>
      <w:pStyle w:val="berschrift2"/>
      <w:spacing w:line="240" w:lineRule="auto"/>
      <w:jc w:val="center"/>
      <w:rPr>
        <w:b/>
        <w:bCs/>
        <w:noProof/>
        <w:color w:val="auto"/>
        <w:sz w:val="16"/>
        <w:szCs w:val="16"/>
        <w:lang w:val="en-GB"/>
      </w:rPr>
    </w:pPr>
    <w:r w:rsidRPr="008D34A9">
      <w:rPr>
        <w:b/>
        <w:bCs/>
        <w:noProof/>
        <w:color w:val="auto"/>
        <w:sz w:val="40"/>
        <w:szCs w:val="40"/>
        <w:lang w:val="en-GB"/>
      </w:rPr>
      <w:drawing>
        <wp:anchor distT="0" distB="0" distL="114300" distR="114300" simplePos="0" relativeHeight="251679744" behindDoc="0" locked="0" layoutInCell="1" allowOverlap="1" wp14:anchorId="192D0A65" wp14:editId="4AEF3BE9">
          <wp:simplePos x="0" y="0"/>
          <wp:positionH relativeFrom="margin">
            <wp:posOffset>2698115</wp:posOffset>
          </wp:positionH>
          <wp:positionV relativeFrom="page">
            <wp:posOffset>9901555</wp:posOffset>
          </wp:positionV>
          <wp:extent cx="720000" cy="298800"/>
          <wp:effectExtent l="0" t="0" r="4445" b="6350"/>
          <wp:wrapNone/>
          <wp:docPr id="2103465646" name="Image 6" descr="A logo with a city silhouette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103465646" name="Image 2103465646" descr="A logo with a city silhouette&#10;&#10;Description automatically generated"/>
                  <pic:cNvPicPr>
                    <a:picLocks noChangeAspect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20000" cy="2988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FE08EB" w:rsidRPr="00FE08EB">
      <w:t xml:space="preserve"> </w:t>
    </w:r>
    <w:r w:rsidR="004F1D21">
      <w:rPr>
        <w:b/>
        <w:bCs/>
        <w:noProof/>
        <w:color w:val="auto"/>
        <w:sz w:val="16"/>
        <w:szCs w:val="16"/>
        <w:lang w:val="en-GB"/>
      </w:rPr>
      <w:t>www.de.weber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DEDCC39" w14:textId="77777777" w:rsidR="001720A7" w:rsidRDefault="001720A7" w:rsidP="000D2398">
      <w:pPr>
        <w:spacing w:after="0" w:line="240" w:lineRule="auto"/>
      </w:pPr>
      <w:r>
        <w:separator/>
      </w:r>
    </w:p>
  </w:footnote>
  <w:footnote w:type="continuationSeparator" w:id="0">
    <w:p w14:paraId="32D3C3D0" w14:textId="77777777" w:rsidR="001720A7" w:rsidRDefault="001720A7" w:rsidP="000D2398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B6D5BD" w14:textId="77777777" w:rsidR="009E4CC8" w:rsidRDefault="009E4CC8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54FB45B" w14:textId="77777777" w:rsidR="00BE4A9C" w:rsidRPr="00822240" w:rsidRDefault="00BE4A9C" w:rsidP="00BE4A9C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en-GB"/>
      </w:rPr>
    </w:pPr>
    <w:r w:rsidRPr="00EE5A18">
      <w:rPr>
        <w:noProof/>
        <w:lang w:val="fr-FR" w:eastAsia="fr-FR"/>
      </w:rPr>
      <w:drawing>
        <wp:anchor distT="0" distB="0" distL="114300" distR="114300" simplePos="0" relativeHeight="251681792" behindDoc="0" locked="0" layoutInCell="1" allowOverlap="1" wp14:anchorId="641651AC" wp14:editId="47482680">
          <wp:simplePos x="0" y="0"/>
          <wp:positionH relativeFrom="page">
            <wp:posOffset>5118735</wp:posOffset>
          </wp:positionH>
          <wp:positionV relativeFrom="page">
            <wp:posOffset>336896</wp:posOffset>
          </wp:positionV>
          <wp:extent cx="1805003" cy="631547"/>
          <wp:effectExtent l="0" t="0" r="5080" b="0"/>
          <wp:wrapNone/>
          <wp:docPr id="1821375617" name="Image 4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5003" cy="63154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822240">
      <w:rPr>
        <w:b/>
        <w:bCs/>
        <w:noProof/>
        <w:color w:val="5A4C40" w:themeColor="background2"/>
        <w:sz w:val="28"/>
        <w:szCs w:val="28"/>
        <w:lang w:val="en-GB"/>
      </w:rPr>
      <mc:AlternateContent>
        <mc:Choice Requires="wps">
          <w:drawing>
            <wp:anchor distT="0" distB="0" distL="114300" distR="114300" simplePos="0" relativeHeight="251682816" behindDoc="0" locked="0" layoutInCell="1" allowOverlap="1" wp14:anchorId="35F9CF5F" wp14:editId="4B95454E">
              <wp:simplePos x="0" y="0"/>
              <wp:positionH relativeFrom="page">
                <wp:align>left</wp:align>
              </wp:positionH>
              <wp:positionV relativeFrom="paragraph">
                <wp:posOffset>-361950</wp:posOffset>
              </wp:positionV>
              <wp:extent cx="7559675" cy="10194554"/>
              <wp:effectExtent l="0" t="0" r="3175" b="0"/>
              <wp:wrapNone/>
              <wp:docPr id="480544774" name="Forme libre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59675" cy="10194554"/>
                      </a:xfrm>
                      <a:custGeom>
                        <a:avLst/>
                        <a:gdLst>
                          <a:gd name="connsiteX0" fmla="*/ 215837 w 7559675"/>
                          <a:gd name="connsiteY0" fmla="*/ 1488141 h 10194554"/>
                          <a:gd name="connsiteX1" fmla="*/ 215837 w 7559675"/>
                          <a:gd name="connsiteY1" fmla="*/ 10152448 h 10194554"/>
                          <a:gd name="connsiteX2" fmla="*/ 0 w 7559675"/>
                          <a:gd name="connsiteY2" fmla="*/ 10194554 h 10194554"/>
                          <a:gd name="connsiteX3" fmla="*/ 0 w 7559675"/>
                          <a:gd name="connsiteY3" fmla="*/ 1603031 h 10194554"/>
                          <a:gd name="connsiteX4" fmla="*/ 0 w 7559675"/>
                          <a:gd name="connsiteY4" fmla="*/ 0 h 10194554"/>
                          <a:gd name="connsiteX5" fmla="*/ 7559675 w 7559675"/>
                          <a:gd name="connsiteY5" fmla="*/ 0 h 10194554"/>
                          <a:gd name="connsiteX6" fmla="*/ 7559675 w 7559675"/>
                          <a:gd name="connsiteY6" fmla="*/ 8719795 h 10194554"/>
                          <a:gd name="connsiteX7" fmla="*/ 7343837 w 7559675"/>
                          <a:gd name="connsiteY7" fmla="*/ 8761901 h 10194554"/>
                          <a:gd name="connsiteX8" fmla="*/ 7343837 w 7559675"/>
                          <a:gd name="connsiteY8" fmla="*/ 215906 h 10194554"/>
                          <a:gd name="connsiteX9" fmla="*/ 2605910 w 7559675"/>
                          <a:gd name="connsiteY9" fmla="*/ 215906 h 10194554"/>
                          <a:gd name="connsiteX10" fmla="*/ 3008625 w 7559675"/>
                          <a:gd name="connsiteY10" fmla="*/ 1541 h 10194554"/>
                          <a:gd name="connsiteX11" fmla="*/ 0 w 7559675"/>
                          <a:gd name="connsiteY11" fmla="*/ 1541 h 1019455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7559675" h="10194554">
                            <a:moveTo>
                              <a:pt x="215837" y="1488141"/>
                            </a:moveTo>
                            <a:lnTo>
                              <a:pt x="215837" y="10152448"/>
                            </a:lnTo>
                            <a:lnTo>
                              <a:pt x="0" y="10194554"/>
                            </a:lnTo>
                            <a:lnTo>
                              <a:pt x="0" y="1603031"/>
                            </a:lnTo>
                            <a:close/>
                            <a:moveTo>
                              <a:pt x="0" y="0"/>
                            </a:moveTo>
                            <a:lnTo>
                              <a:pt x="7559675" y="0"/>
                            </a:lnTo>
                            <a:lnTo>
                              <a:pt x="7559675" y="8719795"/>
                            </a:lnTo>
                            <a:lnTo>
                              <a:pt x="7343837" y="8761901"/>
                            </a:lnTo>
                            <a:lnTo>
                              <a:pt x="7343837" y="215906"/>
                            </a:lnTo>
                            <a:lnTo>
                              <a:pt x="2605910" y="215906"/>
                            </a:lnTo>
                            <a:lnTo>
                              <a:pt x="3008625" y="1541"/>
                            </a:lnTo>
                            <a:lnTo>
                              <a:pt x="0" y="1541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wrap="square" rtlCol="0" anchor="ctr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7B00BA1E" id="Forme libre 5" o:spid="_x0000_s1026" style="position:absolute;margin-left:0;margin-top:-28.5pt;width:595.25pt;height:802.7pt;z-index:251682816;visibility:visible;mso-wrap-style:square;mso-wrap-distance-left:9pt;mso-wrap-distance-top:0;mso-wrap-distance-right:9pt;mso-wrap-distance-bottom:0;mso-position-horizontal:left;mso-position-horizontal-relative:page;mso-position-vertical:absolute;mso-position-vertical-relative:text;v-text-anchor:middle" coordsize="7559675,1019455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FL2w6gMAAL0OAAAOAAAAZHJzL2Uyb0RvYy54bWysV0uP2zYQvhfofyB0LNCVZFuyZKw3KBKk&#10;l6INkhRoj1yKWgmgSJXk2t5/3+FLpr1pLC3qg6zHfPNxhvPi/bvTwNCBStULvk/yuyxBlBPR9Pxp&#10;n/z59ePPVYKUxrzBTHC6T16oSt49/PjD/XHc0ZXoBGuoRKCEq91x3Ced1uMuTRXp6IDVnRgph4+t&#10;kAPW8Cif0kbiI2gfWLrKsjI9CtmMUhCqFLz94D4mD1Z/21Ki/2hbRTVi+wTWpu1V2uujuaYP93j3&#10;JPHY9cQvA79hFQPuOZBOqj5gjdGz7F+pGnoihRKtviNiSEXb9oRaG8CaPLuy5kuHR2ptAeeocXKT&#10;+v/Ukt8PX8ZPEtxwHNVOwa2x4tTKwfzD+tDJOutlchY9aUTg5bYo6nJbJIjAtzzL601RbIw/0zOe&#10;PCv9KxVWFz78prRzdwN31lkN4niAqCCCc9Vr+hdsUTsw2IGfUrTKi2q9RUcUmDz4CvN3jMk3VZVv&#10;ctSheEWwLa+Y8jcwxRjQX6w2m2oG1Sqiym7bE4sHK2awrJexxOJ5ma2z9RyvbZaRXIrf3hSIpmn7&#10;/a7f9lcMymY4qnwLSQyqtnm9rYsZVNuYar1Zz4rnGFRty7zO5uwM1Nmz6+ZSxSBItzorZxhVR0yr&#10;MivqfEZQX4DmMuVxaq+zrCpXxe14uEDlxbxqEKf2DHPyWP4bHFADn0KVw10ofOTEfeWDO4RNi8xs&#10;1xiFMnU2LoNQVMMjVDhXVgFlyuYNMCwtBueLwFB8YvBqERhqSgxeLwJDrYjBoZXMsxlqQAwuFjFD&#10;bsfgchEYsjUGbxeBIf9icLUIDCkVg+tFYJMkMRqeF8XYdZBdRBlEP2ybD3UJM5iZvpidvnSCYPqS&#10;CYLp69FQ4t2ItcmQcIuO0WzRRaOFERjEgX4VVlSbjHEzgjXFt35vxlmQ8f8C+A7uEUEu/I+WwLkp&#10;tOE5oq6XXkkSJhS11p4XFhME75+/Xi4jjEBmz4JskAj/Tl8s6RvV1Vqu5F2vsC703Wa2vGsZ3xX3&#10;DcKqnyHui7zbUCjd39Xt9+a1WPA2xKEJLjuSTlFmgjMaS5VgffOxZ8wElT120PdMogOGkNWnUP8u&#10;pJitwlwYlEsa8yY9D9D2Tr8wanQy/pm2qG9MtNpif0WCCaFc5+5ThxvquIsMft78CWEtsQqN5hb4&#10;J91egTk3nQ0Iut0qvbyBUns0msCuC000bgWX4AlhmQXXE3jouZDfsoyBVZ7ZyQcnOdcYLz2K5uWT&#10;REc4gO0T9c8zlhQKhGbvhTuvYU46AQWDaMfAxS/PWrS9OUhYhzsF/gHOSNZD/jxnDmHxs5U6nzof&#10;/gUAAP//AwBQSwMEFAAGAAgAAAAhAAOzXJDgAAAACgEAAA8AAABkcnMvZG93bnJldi54bWxMj8FO&#10;wzAQRO9I/IO1SFxQ64Q2NIQ4FargwDGFquK2jZckIl6H2E3D3+Oeym1WM5p9k68n04mRBtdaVhDP&#10;IxDEldUt1wo+3l9nKQjnkTV2lknBLzlYF9dXOWbanrikcetrEUrYZaig8b7PpHRVQwbd3PbEwfuy&#10;g0EfzqGWesBTKDedvI+iB2mw5fChwZ42DVXf26NRgPVLebfb9Lu43L8l6adbmJ9xodTtzfT8BMLT&#10;5C9hOOMHdCgC08EeWTvRKQhDvIJZsgribMePUQLiEFSyTJcgi1z+n1D8AQAA//8DAFBLAQItABQA&#10;BgAIAAAAIQC2gziS/gAAAOEBAAATAAAAAAAAAAAAAAAAAAAAAABbQ29udGVudF9UeXBlc10ueG1s&#10;UEsBAi0AFAAGAAgAAAAhADj9If/WAAAAlAEAAAsAAAAAAAAAAAAAAAAALwEAAF9yZWxzLy5yZWxz&#10;UEsBAi0AFAAGAAgAAAAhAAYUvbDqAwAAvQ4AAA4AAAAAAAAAAAAAAAAALgIAAGRycy9lMm9Eb2Mu&#10;eG1sUEsBAi0AFAAGAAgAAAAhAAOzXJDgAAAACgEAAA8AAAAAAAAAAAAAAAAARAYAAGRycy9kb3du&#10;cmV2LnhtbFBLBQYAAAAABAAEAPMAAABRBwAAAAA=&#10;" path="m215837,1488141r,8664307l,10194554,,1603031,215837,1488141xm,l7559675,r,8719795l7343837,8761901r,-8545995l2605910,215906,3008625,1541,,1541,,xe" fillcolor="#ffeb00 [3215]" stroked="f" strokeweight="1pt">
              <v:stroke joinstyle="miter"/>
              <v:path arrowok="t" o:connecttype="custom" o:connectlocs="215837,1488141;215837,10152448;0,10194554;0,1603031;0,0;7559675,0;7559675,8719795;7343837,8761901;7343837,215906;2605910,215906;3008625,1541;0,1541" o:connectangles="0,0,0,0,0,0,0,0,0,0,0,0"/>
              <w10:wrap anchorx="page"/>
            </v:shape>
          </w:pict>
        </mc:Fallback>
      </mc:AlternateContent>
    </w:r>
    <w:r w:rsidRPr="00822240">
      <w:rPr>
        <w:b/>
        <w:bCs/>
        <w:noProof/>
        <w:color w:val="5A4C40" w:themeColor="background2"/>
        <w:sz w:val="28"/>
        <w:szCs w:val="28"/>
        <w:lang w:val="en-GB"/>
      </w:rPr>
      <w:t>PRESS</w:t>
    </w:r>
    <w:r>
      <w:rPr>
        <w:b/>
        <w:bCs/>
        <w:noProof/>
        <w:color w:val="5A4C40" w:themeColor="background2"/>
        <w:sz w:val="28"/>
        <w:szCs w:val="28"/>
        <w:lang w:val="en-GB"/>
      </w:rPr>
      <w:t>E</w:t>
    </w:r>
  </w:p>
  <w:p w14:paraId="1DC6D8BC" w14:textId="77777777" w:rsidR="00BE4A9C" w:rsidRPr="00822240" w:rsidRDefault="00BE4A9C" w:rsidP="00BE4A9C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en-GB"/>
      </w:rPr>
    </w:pPr>
    <w:r>
      <w:rPr>
        <w:b/>
        <w:bCs/>
        <w:noProof/>
        <w:color w:val="5A4C40" w:themeColor="background2"/>
        <w:sz w:val="28"/>
        <w:szCs w:val="28"/>
        <w:lang w:val="en-GB"/>
      </w:rPr>
      <w:t>MELDUNG</w:t>
    </w:r>
  </w:p>
  <w:p w14:paraId="7475479D" w14:textId="2F9C437B" w:rsidR="006B5242" w:rsidRPr="00BE4A9C" w:rsidRDefault="006B5242" w:rsidP="00BE4A9C">
    <w:pPr>
      <w:pStyle w:val="Kopfzeile"/>
      <w:ind w:left="-567"/>
      <w:rPr>
        <w:lang w:val="en-GB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3C800E" w14:textId="475E3D66" w:rsidR="00493D71" w:rsidRPr="00C72781" w:rsidRDefault="00822240" w:rsidP="00493D71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de-DE"/>
      </w:rPr>
    </w:pPr>
    <w:r w:rsidRPr="00EE5A18">
      <w:rPr>
        <w:noProof/>
        <w:lang w:val="fr-FR" w:eastAsia="fr-FR"/>
      </w:rPr>
      <w:drawing>
        <wp:anchor distT="0" distB="0" distL="114300" distR="114300" simplePos="0" relativeHeight="251666428" behindDoc="0" locked="0" layoutInCell="1" allowOverlap="1" wp14:anchorId="47654675" wp14:editId="36989E8B">
          <wp:simplePos x="0" y="0"/>
          <wp:positionH relativeFrom="page">
            <wp:posOffset>5118735</wp:posOffset>
          </wp:positionH>
          <wp:positionV relativeFrom="page">
            <wp:posOffset>336896</wp:posOffset>
          </wp:positionV>
          <wp:extent cx="1805003" cy="631547"/>
          <wp:effectExtent l="0" t="0" r="5080" b="0"/>
          <wp:wrapNone/>
          <wp:docPr id="498728593" name="Image 4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5003" cy="63154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493D71" w:rsidRPr="00822240">
      <w:rPr>
        <w:b/>
        <w:bCs/>
        <w:noProof/>
        <w:color w:val="5A4C40" w:themeColor="background2"/>
        <w:sz w:val="28"/>
        <w:szCs w:val="28"/>
        <w:lang w:val="en-GB"/>
      </w:rPr>
      <mc:AlternateContent>
        <mc:Choice Requires="wps">
          <w:drawing>
            <wp:anchor distT="0" distB="0" distL="114300" distR="114300" simplePos="0" relativeHeight="251676672" behindDoc="0" locked="0" layoutInCell="1" allowOverlap="1" wp14:anchorId="3B5ED322" wp14:editId="326BAE66">
              <wp:simplePos x="0" y="0"/>
              <wp:positionH relativeFrom="page">
                <wp:align>left</wp:align>
              </wp:positionH>
              <wp:positionV relativeFrom="paragraph">
                <wp:posOffset>-361950</wp:posOffset>
              </wp:positionV>
              <wp:extent cx="7559675" cy="10194554"/>
              <wp:effectExtent l="0" t="0" r="3175" b="0"/>
              <wp:wrapNone/>
              <wp:docPr id="161558706" name="Forme libre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59675" cy="10194554"/>
                      </a:xfrm>
                      <a:custGeom>
                        <a:avLst/>
                        <a:gdLst>
                          <a:gd name="connsiteX0" fmla="*/ 215837 w 7559675"/>
                          <a:gd name="connsiteY0" fmla="*/ 1488141 h 10194554"/>
                          <a:gd name="connsiteX1" fmla="*/ 215837 w 7559675"/>
                          <a:gd name="connsiteY1" fmla="*/ 10152448 h 10194554"/>
                          <a:gd name="connsiteX2" fmla="*/ 0 w 7559675"/>
                          <a:gd name="connsiteY2" fmla="*/ 10194554 h 10194554"/>
                          <a:gd name="connsiteX3" fmla="*/ 0 w 7559675"/>
                          <a:gd name="connsiteY3" fmla="*/ 1603031 h 10194554"/>
                          <a:gd name="connsiteX4" fmla="*/ 0 w 7559675"/>
                          <a:gd name="connsiteY4" fmla="*/ 0 h 10194554"/>
                          <a:gd name="connsiteX5" fmla="*/ 7559675 w 7559675"/>
                          <a:gd name="connsiteY5" fmla="*/ 0 h 10194554"/>
                          <a:gd name="connsiteX6" fmla="*/ 7559675 w 7559675"/>
                          <a:gd name="connsiteY6" fmla="*/ 8719795 h 10194554"/>
                          <a:gd name="connsiteX7" fmla="*/ 7343837 w 7559675"/>
                          <a:gd name="connsiteY7" fmla="*/ 8761901 h 10194554"/>
                          <a:gd name="connsiteX8" fmla="*/ 7343837 w 7559675"/>
                          <a:gd name="connsiteY8" fmla="*/ 215906 h 10194554"/>
                          <a:gd name="connsiteX9" fmla="*/ 2605910 w 7559675"/>
                          <a:gd name="connsiteY9" fmla="*/ 215906 h 10194554"/>
                          <a:gd name="connsiteX10" fmla="*/ 3008625 w 7559675"/>
                          <a:gd name="connsiteY10" fmla="*/ 1541 h 10194554"/>
                          <a:gd name="connsiteX11" fmla="*/ 0 w 7559675"/>
                          <a:gd name="connsiteY11" fmla="*/ 1541 h 1019455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7559675" h="10194554">
                            <a:moveTo>
                              <a:pt x="215837" y="1488141"/>
                            </a:moveTo>
                            <a:lnTo>
                              <a:pt x="215837" y="10152448"/>
                            </a:lnTo>
                            <a:lnTo>
                              <a:pt x="0" y="10194554"/>
                            </a:lnTo>
                            <a:lnTo>
                              <a:pt x="0" y="1603031"/>
                            </a:lnTo>
                            <a:close/>
                            <a:moveTo>
                              <a:pt x="0" y="0"/>
                            </a:moveTo>
                            <a:lnTo>
                              <a:pt x="7559675" y="0"/>
                            </a:lnTo>
                            <a:lnTo>
                              <a:pt x="7559675" y="8719795"/>
                            </a:lnTo>
                            <a:lnTo>
                              <a:pt x="7343837" y="8761901"/>
                            </a:lnTo>
                            <a:lnTo>
                              <a:pt x="7343837" y="215906"/>
                            </a:lnTo>
                            <a:lnTo>
                              <a:pt x="2605910" y="215906"/>
                            </a:lnTo>
                            <a:lnTo>
                              <a:pt x="3008625" y="1541"/>
                            </a:lnTo>
                            <a:lnTo>
                              <a:pt x="0" y="1541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wrap="square" rtlCol="0" anchor="ctr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234DF68E" id="Forme libre 5" o:spid="_x0000_s1026" style="position:absolute;margin-left:0;margin-top:-28.5pt;width:595.25pt;height:802.7pt;z-index:251676672;visibility:visible;mso-wrap-style:square;mso-wrap-distance-left:9pt;mso-wrap-distance-top:0;mso-wrap-distance-right:9pt;mso-wrap-distance-bottom:0;mso-position-horizontal:left;mso-position-horizontal-relative:page;mso-position-vertical:absolute;mso-position-vertical-relative:text;v-text-anchor:middle" coordsize="7559675,1019455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FL2w6gMAAL0OAAAOAAAAZHJzL2Uyb0RvYy54bWysV0uP2zYQvhfofyB0LNCVZFuyZKw3KBKk&#10;l6INkhRoj1yKWgmgSJXk2t5/3+FLpr1pLC3qg6zHfPNxhvPi/bvTwNCBStULvk/yuyxBlBPR9Pxp&#10;n/z59ePPVYKUxrzBTHC6T16oSt49/PjD/XHc0ZXoBGuoRKCEq91x3Ced1uMuTRXp6IDVnRgph4+t&#10;kAPW8Cif0kbiI2gfWLrKsjI9CtmMUhCqFLz94D4mD1Z/21Ki/2hbRTVi+wTWpu1V2uujuaYP93j3&#10;JPHY9cQvA79hFQPuOZBOqj5gjdGz7F+pGnoihRKtviNiSEXb9oRaG8CaPLuy5kuHR2ptAeeocXKT&#10;+v/Ukt8PX8ZPEtxwHNVOwa2x4tTKwfzD+tDJOutlchY9aUTg5bYo6nJbJIjAtzzL601RbIw/0zOe&#10;PCv9KxVWFz78prRzdwN31lkN4niAqCCCc9Vr+hdsUTsw2IGfUrTKi2q9RUcUmDz4CvN3jMk3VZVv&#10;ctSheEWwLa+Y8jcwxRjQX6w2m2oG1Sqiym7bE4sHK2awrJexxOJ5ma2z9RyvbZaRXIrf3hSIpmn7&#10;/a7f9lcMymY4qnwLSQyqtnm9rYsZVNuYar1Zz4rnGFRty7zO5uwM1Nmz6+ZSxSBItzorZxhVR0yr&#10;MivqfEZQX4DmMuVxaq+zrCpXxe14uEDlxbxqEKf2DHPyWP4bHFADn0KVw10ofOTEfeWDO4RNi8xs&#10;1xiFMnU2LoNQVMMjVDhXVgFlyuYNMCwtBueLwFB8YvBqERhqSgxeLwJDrYjBoZXMsxlqQAwuFjFD&#10;bsfgchEYsjUGbxeBIf9icLUIDCkVg+tFYJMkMRqeF8XYdZBdRBlEP2ybD3UJM5iZvpidvnSCYPqS&#10;CYLp69FQ4t2ItcmQcIuO0WzRRaOFERjEgX4VVlSbjHEzgjXFt35vxlmQ8f8C+A7uEUEu/I+WwLkp&#10;tOE5oq6XXkkSJhS11p4XFhME75+/Xi4jjEBmz4JskAj/Tl8s6RvV1Vqu5F2vsC703Wa2vGsZ3xX3&#10;DcKqnyHui7zbUCjd39Xt9+a1WPA2xKEJLjuSTlFmgjMaS5VgffOxZ8wElT120PdMogOGkNWnUP8u&#10;pJitwlwYlEsa8yY9D9D2Tr8wanQy/pm2qG9MtNpif0WCCaFc5+5ThxvquIsMft78CWEtsQqN5hb4&#10;J91egTk3nQ0Iut0qvbyBUns0msCuC000bgWX4AlhmQXXE3jouZDfsoyBVZ7ZyQcnOdcYLz2K5uWT&#10;REc4gO0T9c8zlhQKhGbvhTuvYU46AQWDaMfAxS/PWrS9OUhYhzsF/gHOSNZD/jxnDmHxs5U6nzof&#10;/gUAAP//AwBQSwMEFAAGAAgAAAAhAAOzXJDgAAAACgEAAA8AAABkcnMvZG93bnJldi54bWxMj8FO&#10;wzAQRO9I/IO1SFxQ64Q2NIQ4FargwDGFquK2jZckIl6H2E3D3+Oeym1WM5p9k68n04mRBtdaVhDP&#10;IxDEldUt1wo+3l9nKQjnkTV2lknBLzlYF9dXOWbanrikcetrEUrYZaig8b7PpHRVQwbd3PbEwfuy&#10;g0EfzqGWesBTKDedvI+iB2mw5fChwZ42DVXf26NRgPVLebfb9Lu43L8l6adbmJ9xodTtzfT8BMLT&#10;5C9hOOMHdCgC08EeWTvRKQhDvIJZsgribMePUQLiEFSyTJcgi1z+n1D8AQAA//8DAFBLAQItABQA&#10;BgAIAAAAIQC2gziS/gAAAOEBAAATAAAAAAAAAAAAAAAAAAAAAABbQ29udGVudF9UeXBlc10ueG1s&#10;UEsBAi0AFAAGAAgAAAAhADj9If/WAAAAlAEAAAsAAAAAAAAAAAAAAAAALwEAAF9yZWxzLy5yZWxz&#10;UEsBAi0AFAAGAAgAAAAhAAYUvbDqAwAAvQ4AAA4AAAAAAAAAAAAAAAAALgIAAGRycy9lMm9Eb2Mu&#10;eG1sUEsBAi0AFAAGAAgAAAAhAAOzXJDgAAAACgEAAA8AAAAAAAAAAAAAAAAARAYAAGRycy9kb3du&#10;cmV2LnhtbFBLBQYAAAAABAAEAPMAAABRBwAAAAA=&#10;" path="m215837,1488141r,8664307l,10194554,,1603031,215837,1488141xm,l7559675,r,8719795l7343837,8761901r,-8545995l2605910,215906,3008625,1541,,1541,,xe" fillcolor="#ffeb00 [3215]" stroked="f" strokeweight="1pt">
              <v:stroke joinstyle="miter"/>
              <v:path arrowok="t" o:connecttype="custom" o:connectlocs="215837,1488141;215837,10152448;0,10194554;0,1603031;0,0;7559675,0;7559675,8719795;7343837,8761901;7343837,215906;2605910,215906;3008625,1541;0,1541" o:connectangles="0,0,0,0,0,0,0,0,0,0,0,0"/>
              <w10:wrap anchorx="page"/>
            </v:shape>
          </w:pict>
        </mc:Fallback>
      </mc:AlternateContent>
    </w:r>
    <w:r w:rsidR="00493D71" w:rsidRPr="00C72781">
      <w:rPr>
        <w:b/>
        <w:bCs/>
        <w:noProof/>
        <w:color w:val="5A4C40" w:themeColor="background2"/>
        <w:sz w:val="28"/>
        <w:szCs w:val="28"/>
        <w:lang w:val="de-DE"/>
      </w:rPr>
      <w:t>PRESS</w:t>
    </w:r>
    <w:r w:rsidR="00BE4A9C" w:rsidRPr="00C72781">
      <w:rPr>
        <w:b/>
        <w:bCs/>
        <w:noProof/>
        <w:color w:val="5A4C40" w:themeColor="background2"/>
        <w:sz w:val="28"/>
        <w:szCs w:val="28"/>
        <w:lang w:val="de-DE"/>
      </w:rPr>
      <w:t>E</w:t>
    </w:r>
  </w:p>
  <w:p w14:paraId="76097A0A" w14:textId="07A2B818" w:rsidR="00493D71" w:rsidRPr="00C72781" w:rsidRDefault="00BE4A9C" w:rsidP="00493D71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de-DE"/>
      </w:rPr>
    </w:pPr>
    <w:r w:rsidRPr="00C72781">
      <w:rPr>
        <w:b/>
        <w:bCs/>
        <w:noProof/>
        <w:color w:val="5A4C40" w:themeColor="background2"/>
        <w:sz w:val="28"/>
        <w:szCs w:val="28"/>
        <w:lang w:val="de-DE"/>
      </w:rPr>
      <w:t>MELDUNG</w:t>
    </w:r>
  </w:p>
  <w:p w14:paraId="0BCBB615" w14:textId="14B8993C" w:rsidR="005D111C" w:rsidRPr="00C72781" w:rsidRDefault="007B3273" w:rsidP="00D135D6">
    <w:pPr>
      <w:pStyle w:val="Kopfzeile"/>
      <w:tabs>
        <w:tab w:val="clear" w:pos="4680"/>
        <w:tab w:val="clear" w:pos="9360"/>
        <w:tab w:val="left" w:pos="2025"/>
        <w:tab w:val="left" w:pos="4545"/>
      </w:tabs>
      <w:ind w:left="-567"/>
      <w:rPr>
        <w:lang w:val="de-DE"/>
      </w:rPr>
    </w:pPr>
    <w:r w:rsidRPr="00C72781">
      <w:rPr>
        <w:lang w:val="de-DE"/>
      </w:rPr>
      <w:tab/>
    </w:r>
    <w:r w:rsidRPr="00C72781">
      <w:rPr>
        <w:lang w:val="de-DE"/>
      </w:rPr>
      <w:tab/>
    </w:r>
  </w:p>
</w:hdr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 w:grammar="clean"/>
  <w:documentProtection w:edit="trackedChanges" w:enforcement="0"/>
  <w:defaultTabStop w:val="1985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42DF8"/>
    <w:rsid w:val="0001338C"/>
    <w:rsid w:val="00013679"/>
    <w:rsid w:val="00024F5B"/>
    <w:rsid w:val="000419F7"/>
    <w:rsid w:val="00041CBC"/>
    <w:rsid w:val="000423B2"/>
    <w:rsid w:val="00042F06"/>
    <w:rsid w:val="000464FA"/>
    <w:rsid w:val="0005019F"/>
    <w:rsid w:val="00056C05"/>
    <w:rsid w:val="00067602"/>
    <w:rsid w:val="00067728"/>
    <w:rsid w:val="00070390"/>
    <w:rsid w:val="0007308B"/>
    <w:rsid w:val="00081F15"/>
    <w:rsid w:val="000820B8"/>
    <w:rsid w:val="00086FF2"/>
    <w:rsid w:val="000A45EF"/>
    <w:rsid w:val="000B6694"/>
    <w:rsid w:val="000D2286"/>
    <w:rsid w:val="000D2398"/>
    <w:rsid w:val="000D275F"/>
    <w:rsid w:val="000E23FA"/>
    <w:rsid w:val="000E3DB8"/>
    <w:rsid w:val="000E4C8E"/>
    <w:rsid w:val="001037C7"/>
    <w:rsid w:val="001116D5"/>
    <w:rsid w:val="00111786"/>
    <w:rsid w:val="0012709B"/>
    <w:rsid w:val="00134056"/>
    <w:rsid w:val="001501BE"/>
    <w:rsid w:val="00155202"/>
    <w:rsid w:val="00157887"/>
    <w:rsid w:val="0016042B"/>
    <w:rsid w:val="0016619E"/>
    <w:rsid w:val="00171036"/>
    <w:rsid w:val="001720A7"/>
    <w:rsid w:val="001836E1"/>
    <w:rsid w:val="00186DE7"/>
    <w:rsid w:val="00196616"/>
    <w:rsid w:val="001976D1"/>
    <w:rsid w:val="001A02C7"/>
    <w:rsid w:val="001B19C5"/>
    <w:rsid w:val="001B283C"/>
    <w:rsid w:val="001C78A5"/>
    <w:rsid w:val="001E641D"/>
    <w:rsid w:val="001E7454"/>
    <w:rsid w:val="00206777"/>
    <w:rsid w:val="002114A0"/>
    <w:rsid w:val="002162D0"/>
    <w:rsid w:val="002248D0"/>
    <w:rsid w:val="00224F39"/>
    <w:rsid w:val="00245769"/>
    <w:rsid w:val="0026075D"/>
    <w:rsid w:val="00266518"/>
    <w:rsid w:val="002758A3"/>
    <w:rsid w:val="00285641"/>
    <w:rsid w:val="00286397"/>
    <w:rsid w:val="00290383"/>
    <w:rsid w:val="002910B0"/>
    <w:rsid w:val="002B36C2"/>
    <w:rsid w:val="002C0B79"/>
    <w:rsid w:val="002C7D11"/>
    <w:rsid w:val="002D29B8"/>
    <w:rsid w:val="002D6D7A"/>
    <w:rsid w:val="002D76DD"/>
    <w:rsid w:val="002F0A76"/>
    <w:rsid w:val="00304B3F"/>
    <w:rsid w:val="00306417"/>
    <w:rsid w:val="0031507D"/>
    <w:rsid w:val="00321942"/>
    <w:rsid w:val="00321B85"/>
    <w:rsid w:val="00330F9D"/>
    <w:rsid w:val="0033753E"/>
    <w:rsid w:val="00363C26"/>
    <w:rsid w:val="00372B6E"/>
    <w:rsid w:val="00396E8C"/>
    <w:rsid w:val="003C538F"/>
    <w:rsid w:val="003D04A8"/>
    <w:rsid w:val="003D3E32"/>
    <w:rsid w:val="003D5457"/>
    <w:rsid w:val="003E0B3E"/>
    <w:rsid w:val="003E1535"/>
    <w:rsid w:val="003E687E"/>
    <w:rsid w:val="003E7B63"/>
    <w:rsid w:val="003F27F1"/>
    <w:rsid w:val="00407830"/>
    <w:rsid w:val="00410B9E"/>
    <w:rsid w:val="00413A2F"/>
    <w:rsid w:val="00413A4F"/>
    <w:rsid w:val="00422410"/>
    <w:rsid w:val="00424C64"/>
    <w:rsid w:val="0045572E"/>
    <w:rsid w:val="00455880"/>
    <w:rsid w:val="00460CCC"/>
    <w:rsid w:val="00462B52"/>
    <w:rsid w:val="00475D84"/>
    <w:rsid w:val="00482996"/>
    <w:rsid w:val="00492B73"/>
    <w:rsid w:val="00493D71"/>
    <w:rsid w:val="004A2ADD"/>
    <w:rsid w:val="004A5FE8"/>
    <w:rsid w:val="004B1375"/>
    <w:rsid w:val="004B674D"/>
    <w:rsid w:val="004C76D1"/>
    <w:rsid w:val="004D0F44"/>
    <w:rsid w:val="004E10C9"/>
    <w:rsid w:val="004E597B"/>
    <w:rsid w:val="004F1D21"/>
    <w:rsid w:val="005022D0"/>
    <w:rsid w:val="00506ADF"/>
    <w:rsid w:val="00510308"/>
    <w:rsid w:val="0051567A"/>
    <w:rsid w:val="00532D0C"/>
    <w:rsid w:val="00532FE7"/>
    <w:rsid w:val="00534F59"/>
    <w:rsid w:val="005354F1"/>
    <w:rsid w:val="00542CCE"/>
    <w:rsid w:val="0054661F"/>
    <w:rsid w:val="00555EEC"/>
    <w:rsid w:val="0056141E"/>
    <w:rsid w:val="0058607A"/>
    <w:rsid w:val="005931C9"/>
    <w:rsid w:val="005A3D76"/>
    <w:rsid w:val="005B3361"/>
    <w:rsid w:val="005C042F"/>
    <w:rsid w:val="005D111C"/>
    <w:rsid w:val="005D13B0"/>
    <w:rsid w:val="005D23B2"/>
    <w:rsid w:val="005E0CD2"/>
    <w:rsid w:val="006002BD"/>
    <w:rsid w:val="006132A4"/>
    <w:rsid w:val="00616BAF"/>
    <w:rsid w:val="00623D1A"/>
    <w:rsid w:val="00625697"/>
    <w:rsid w:val="0062613B"/>
    <w:rsid w:val="00645F0D"/>
    <w:rsid w:val="00647C15"/>
    <w:rsid w:val="0068050E"/>
    <w:rsid w:val="006848A2"/>
    <w:rsid w:val="00692547"/>
    <w:rsid w:val="00692FCD"/>
    <w:rsid w:val="00694983"/>
    <w:rsid w:val="006A57F9"/>
    <w:rsid w:val="006A6DCC"/>
    <w:rsid w:val="006B5242"/>
    <w:rsid w:val="006B559B"/>
    <w:rsid w:val="006C1100"/>
    <w:rsid w:val="006D284E"/>
    <w:rsid w:val="006D3476"/>
    <w:rsid w:val="006E60F8"/>
    <w:rsid w:val="006F2B82"/>
    <w:rsid w:val="006F2F3C"/>
    <w:rsid w:val="006F61CD"/>
    <w:rsid w:val="007070AC"/>
    <w:rsid w:val="00720CF1"/>
    <w:rsid w:val="007308B1"/>
    <w:rsid w:val="00735AF5"/>
    <w:rsid w:val="00743CFA"/>
    <w:rsid w:val="007449E2"/>
    <w:rsid w:val="00765979"/>
    <w:rsid w:val="00767468"/>
    <w:rsid w:val="00786BAF"/>
    <w:rsid w:val="0079086A"/>
    <w:rsid w:val="0079723F"/>
    <w:rsid w:val="007B2986"/>
    <w:rsid w:val="007B3273"/>
    <w:rsid w:val="007B6D3E"/>
    <w:rsid w:val="007C314B"/>
    <w:rsid w:val="007C49A2"/>
    <w:rsid w:val="007C4BEE"/>
    <w:rsid w:val="0081099A"/>
    <w:rsid w:val="00812B4C"/>
    <w:rsid w:val="00812E7D"/>
    <w:rsid w:val="00814912"/>
    <w:rsid w:val="00822240"/>
    <w:rsid w:val="0082691C"/>
    <w:rsid w:val="00844AEB"/>
    <w:rsid w:val="008700A7"/>
    <w:rsid w:val="00877A0E"/>
    <w:rsid w:val="008957DE"/>
    <w:rsid w:val="00895901"/>
    <w:rsid w:val="00895F0E"/>
    <w:rsid w:val="008C000A"/>
    <w:rsid w:val="008D071D"/>
    <w:rsid w:val="008D34A9"/>
    <w:rsid w:val="008E1C8A"/>
    <w:rsid w:val="008E37AC"/>
    <w:rsid w:val="008F10D9"/>
    <w:rsid w:val="009029F8"/>
    <w:rsid w:val="00904961"/>
    <w:rsid w:val="00904F34"/>
    <w:rsid w:val="0090630E"/>
    <w:rsid w:val="00907882"/>
    <w:rsid w:val="00911E9A"/>
    <w:rsid w:val="00923D05"/>
    <w:rsid w:val="0092444B"/>
    <w:rsid w:val="00925772"/>
    <w:rsid w:val="00925F0D"/>
    <w:rsid w:val="00926751"/>
    <w:rsid w:val="009407B6"/>
    <w:rsid w:val="00941884"/>
    <w:rsid w:val="00945A45"/>
    <w:rsid w:val="009602C3"/>
    <w:rsid w:val="00966FC1"/>
    <w:rsid w:val="00970C61"/>
    <w:rsid w:val="009722D3"/>
    <w:rsid w:val="0097493F"/>
    <w:rsid w:val="009806A6"/>
    <w:rsid w:val="00986706"/>
    <w:rsid w:val="009924F6"/>
    <w:rsid w:val="00995269"/>
    <w:rsid w:val="00996E36"/>
    <w:rsid w:val="009A2F5F"/>
    <w:rsid w:val="009A4875"/>
    <w:rsid w:val="009A7E37"/>
    <w:rsid w:val="009B03DB"/>
    <w:rsid w:val="009C1018"/>
    <w:rsid w:val="009D529E"/>
    <w:rsid w:val="009E4CC8"/>
    <w:rsid w:val="009F254A"/>
    <w:rsid w:val="009F734F"/>
    <w:rsid w:val="00A11BC3"/>
    <w:rsid w:val="00A15FB7"/>
    <w:rsid w:val="00A370D5"/>
    <w:rsid w:val="00A5268E"/>
    <w:rsid w:val="00A8618B"/>
    <w:rsid w:val="00AA105A"/>
    <w:rsid w:val="00AD349B"/>
    <w:rsid w:val="00AD3F96"/>
    <w:rsid w:val="00AE49B2"/>
    <w:rsid w:val="00AE5CD9"/>
    <w:rsid w:val="00AF4038"/>
    <w:rsid w:val="00AF7D28"/>
    <w:rsid w:val="00AF7EFD"/>
    <w:rsid w:val="00B027C6"/>
    <w:rsid w:val="00B045FD"/>
    <w:rsid w:val="00B065E9"/>
    <w:rsid w:val="00B159B4"/>
    <w:rsid w:val="00B1714B"/>
    <w:rsid w:val="00B23A4B"/>
    <w:rsid w:val="00B44DE4"/>
    <w:rsid w:val="00B518AF"/>
    <w:rsid w:val="00B545A2"/>
    <w:rsid w:val="00B54AAB"/>
    <w:rsid w:val="00B60EC3"/>
    <w:rsid w:val="00B7233C"/>
    <w:rsid w:val="00B75E67"/>
    <w:rsid w:val="00B7747B"/>
    <w:rsid w:val="00B81A54"/>
    <w:rsid w:val="00B97CDE"/>
    <w:rsid w:val="00BA13CB"/>
    <w:rsid w:val="00BA19C4"/>
    <w:rsid w:val="00BB40E8"/>
    <w:rsid w:val="00BC4BAC"/>
    <w:rsid w:val="00BD4AA8"/>
    <w:rsid w:val="00BE4A9C"/>
    <w:rsid w:val="00BE777D"/>
    <w:rsid w:val="00BF0F47"/>
    <w:rsid w:val="00C01769"/>
    <w:rsid w:val="00C02892"/>
    <w:rsid w:val="00C06EBE"/>
    <w:rsid w:val="00C15CAE"/>
    <w:rsid w:val="00C17DC1"/>
    <w:rsid w:val="00C37EC7"/>
    <w:rsid w:val="00C423E1"/>
    <w:rsid w:val="00C429DA"/>
    <w:rsid w:val="00C43C22"/>
    <w:rsid w:val="00C46B01"/>
    <w:rsid w:val="00C4794F"/>
    <w:rsid w:val="00C5604B"/>
    <w:rsid w:val="00C575CF"/>
    <w:rsid w:val="00C60E7E"/>
    <w:rsid w:val="00C63D23"/>
    <w:rsid w:val="00C70C0A"/>
    <w:rsid w:val="00C71970"/>
    <w:rsid w:val="00C72781"/>
    <w:rsid w:val="00C75B08"/>
    <w:rsid w:val="00C838A1"/>
    <w:rsid w:val="00C85AD7"/>
    <w:rsid w:val="00C97030"/>
    <w:rsid w:val="00CA1DF9"/>
    <w:rsid w:val="00CB1129"/>
    <w:rsid w:val="00CC3706"/>
    <w:rsid w:val="00CF6431"/>
    <w:rsid w:val="00D0608C"/>
    <w:rsid w:val="00D135D6"/>
    <w:rsid w:val="00D2349A"/>
    <w:rsid w:val="00D23B2A"/>
    <w:rsid w:val="00D26B6E"/>
    <w:rsid w:val="00D32590"/>
    <w:rsid w:val="00D350A4"/>
    <w:rsid w:val="00D36187"/>
    <w:rsid w:val="00D4410F"/>
    <w:rsid w:val="00D57812"/>
    <w:rsid w:val="00D749B1"/>
    <w:rsid w:val="00D957D1"/>
    <w:rsid w:val="00DB046A"/>
    <w:rsid w:val="00DB6DB9"/>
    <w:rsid w:val="00DE390C"/>
    <w:rsid w:val="00DE576A"/>
    <w:rsid w:val="00DE5FD1"/>
    <w:rsid w:val="00DE78C3"/>
    <w:rsid w:val="00E03170"/>
    <w:rsid w:val="00E15DCA"/>
    <w:rsid w:val="00E262DA"/>
    <w:rsid w:val="00E319CA"/>
    <w:rsid w:val="00E469B4"/>
    <w:rsid w:val="00E50F52"/>
    <w:rsid w:val="00E719D2"/>
    <w:rsid w:val="00E848DB"/>
    <w:rsid w:val="00EB0226"/>
    <w:rsid w:val="00EB28A9"/>
    <w:rsid w:val="00EB2EC6"/>
    <w:rsid w:val="00EB60B3"/>
    <w:rsid w:val="00EC1182"/>
    <w:rsid w:val="00EC4C1B"/>
    <w:rsid w:val="00EC785C"/>
    <w:rsid w:val="00EC7BFE"/>
    <w:rsid w:val="00EE0C41"/>
    <w:rsid w:val="00EE3573"/>
    <w:rsid w:val="00EE46CD"/>
    <w:rsid w:val="00EE4B56"/>
    <w:rsid w:val="00F171FC"/>
    <w:rsid w:val="00F21253"/>
    <w:rsid w:val="00F31757"/>
    <w:rsid w:val="00F3214C"/>
    <w:rsid w:val="00F32176"/>
    <w:rsid w:val="00F3637A"/>
    <w:rsid w:val="00F42C7A"/>
    <w:rsid w:val="00F42DF8"/>
    <w:rsid w:val="00F447CE"/>
    <w:rsid w:val="00F46728"/>
    <w:rsid w:val="00F73D4B"/>
    <w:rsid w:val="00FA65BF"/>
    <w:rsid w:val="00FB49EB"/>
    <w:rsid w:val="00FB709E"/>
    <w:rsid w:val="00FC0AD5"/>
    <w:rsid w:val="00FC24B4"/>
    <w:rsid w:val="00FD1458"/>
    <w:rsid w:val="00FD1C7F"/>
    <w:rsid w:val="00FE08EB"/>
    <w:rsid w:val="00FE679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20BD4E0"/>
  <w15:chartTrackingRefBased/>
  <w15:docId w15:val="{603F5327-37CB-454B-9383-2E11043A2DA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/>
    <w:lsdException w:name="heading 1" w:uiPriority="9" w:qFormat="1"/>
    <w:lsdException w:name="heading 2" w:semiHidden="1" w:uiPriority="9" w:unhideWhenUsed="1" w:qFormat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rsid w:val="00E03170"/>
  </w:style>
  <w:style w:type="paragraph" w:styleId="berschrift1">
    <w:name w:val="heading 1"/>
    <w:basedOn w:val="Standard"/>
    <w:next w:val="Standard"/>
    <w:link w:val="berschrift1Zchn"/>
    <w:uiPriority w:val="9"/>
    <w:qFormat/>
    <w:rsid w:val="00C423E1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b/>
      <w:color w:val="FFEB00" w:themeColor="accent1"/>
      <w:sz w:val="32"/>
      <w:szCs w:val="32"/>
    </w:rPr>
  </w:style>
  <w:style w:type="paragraph" w:styleId="berschrift2">
    <w:name w:val="heading 2"/>
    <w:aliases w:val="Body text"/>
    <w:basedOn w:val="Standard"/>
    <w:next w:val="Standard"/>
    <w:link w:val="berschrift2Zchn"/>
    <w:uiPriority w:val="9"/>
    <w:unhideWhenUsed/>
    <w:qFormat/>
    <w:rsid w:val="005A3D76"/>
    <w:pPr>
      <w:keepNext/>
      <w:keepLines/>
      <w:spacing w:after="0" w:line="280" w:lineRule="exact"/>
      <w:jc w:val="both"/>
      <w:outlineLvl w:val="1"/>
    </w:pPr>
    <w:rPr>
      <w:rFonts w:asciiTheme="majorHAnsi" w:eastAsiaTheme="majorEastAsia" w:hAnsiTheme="majorHAnsi" w:cstheme="majorBidi"/>
      <w:color w:val="FFEB00" w:themeColor="accent1"/>
      <w:szCs w:val="26"/>
    </w:rPr>
  </w:style>
  <w:style w:type="paragraph" w:styleId="berschrift3">
    <w:name w:val="heading 3"/>
    <w:basedOn w:val="Standard"/>
    <w:next w:val="Standard"/>
    <w:link w:val="berschrift3Zchn"/>
    <w:uiPriority w:val="9"/>
    <w:unhideWhenUsed/>
    <w:rsid w:val="000D2398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7F7500" w:themeColor="accent1" w:themeShade="7F"/>
      <w:sz w:val="24"/>
      <w:szCs w:val="24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9"/>
    <w:rsid w:val="00C423E1"/>
    <w:rPr>
      <w:rFonts w:asciiTheme="majorHAnsi" w:eastAsiaTheme="majorEastAsia" w:hAnsiTheme="majorHAnsi" w:cstheme="majorBidi"/>
      <w:b/>
      <w:color w:val="FFEB00" w:themeColor="accent1"/>
      <w:sz w:val="32"/>
      <w:szCs w:val="32"/>
    </w:rPr>
  </w:style>
  <w:style w:type="character" w:customStyle="1" w:styleId="berschrift2Zchn">
    <w:name w:val="Überschrift 2 Zchn"/>
    <w:aliases w:val="Body text Zchn"/>
    <w:basedOn w:val="Absatz-Standardschriftart"/>
    <w:link w:val="berschrift2"/>
    <w:uiPriority w:val="9"/>
    <w:rsid w:val="005A3D76"/>
    <w:rPr>
      <w:rFonts w:asciiTheme="majorHAnsi" w:eastAsiaTheme="majorEastAsia" w:hAnsiTheme="majorHAnsi" w:cstheme="majorBidi"/>
      <w:color w:val="FFEB00" w:themeColor="accent1"/>
      <w:szCs w:val="26"/>
    </w:rPr>
  </w:style>
  <w:style w:type="paragraph" w:styleId="Kopfzeile">
    <w:name w:val="header"/>
    <w:basedOn w:val="Standard"/>
    <w:link w:val="KopfzeileZchn"/>
    <w:uiPriority w:val="99"/>
    <w:unhideWhenUsed/>
    <w:rsid w:val="000D2398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KopfzeileZchn">
    <w:name w:val="Kopfzeile Zchn"/>
    <w:basedOn w:val="Absatz-Standardschriftart"/>
    <w:link w:val="Kopfzeile"/>
    <w:uiPriority w:val="99"/>
    <w:rsid w:val="000D2398"/>
  </w:style>
  <w:style w:type="paragraph" w:styleId="Fuzeile">
    <w:name w:val="footer"/>
    <w:basedOn w:val="Standard"/>
    <w:link w:val="FuzeileZchn"/>
    <w:uiPriority w:val="99"/>
    <w:unhideWhenUsed/>
    <w:rsid w:val="000D2398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uzeileZchn">
    <w:name w:val="Fußzeile Zchn"/>
    <w:basedOn w:val="Absatz-Standardschriftart"/>
    <w:link w:val="Fuzeile"/>
    <w:uiPriority w:val="99"/>
    <w:rsid w:val="000D2398"/>
  </w:style>
  <w:style w:type="character" w:customStyle="1" w:styleId="berschrift3Zchn">
    <w:name w:val="Überschrift 3 Zchn"/>
    <w:basedOn w:val="Absatz-Standardschriftart"/>
    <w:link w:val="berschrift3"/>
    <w:uiPriority w:val="9"/>
    <w:rsid w:val="000D2398"/>
    <w:rPr>
      <w:rFonts w:asciiTheme="majorHAnsi" w:eastAsiaTheme="majorEastAsia" w:hAnsiTheme="majorHAnsi" w:cstheme="majorBidi"/>
      <w:color w:val="7F7500" w:themeColor="accent1" w:themeShade="7F"/>
      <w:sz w:val="24"/>
      <w:szCs w:val="24"/>
    </w:rPr>
  </w:style>
  <w:style w:type="paragraph" w:customStyle="1" w:styleId="BasicParagraph">
    <w:name w:val="[Basic Paragraph]"/>
    <w:basedOn w:val="Standard"/>
    <w:uiPriority w:val="99"/>
    <w:rsid w:val="00BB40E8"/>
    <w:pPr>
      <w:autoSpaceDE w:val="0"/>
      <w:autoSpaceDN w:val="0"/>
      <w:adjustRightInd w:val="0"/>
      <w:spacing w:after="0" w:line="288" w:lineRule="auto"/>
      <w:textAlignment w:val="center"/>
    </w:pPr>
    <w:rPr>
      <w:rFonts w:ascii="Minion Pro" w:hAnsi="Minion Pro" w:cs="Minion Pro"/>
      <w:color w:val="000000"/>
      <w:sz w:val="24"/>
      <w:szCs w:val="24"/>
      <w:lang w:val="fr-FR"/>
    </w:rPr>
  </w:style>
  <w:style w:type="character" w:styleId="Zeilennummer">
    <w:name w:val="line number"/>
    <w:basedOn w:val="Absatz-Standardschriftart"/>
    <w:uiPriority w:val="99"/>
    <w:semiHidden/>
    <w:unhideWhenUsed/>
    <w:rsid w:val="00E319CA"/>
  </w:style>
  <w:style w:type="character" w:styleId="Hyperlink">
    <w:name w:val="Hyperlink"/>
    <w:basedOn w:val="Absatz-Standardschriftart"/>
    <w:uiPriority w:val="99"/>
    <w:unhideWhenUsed/>
    <w:rsid w:val="00941884"/>
    <w:rPr>
      <w:color w:val="000000" w:themeColor="hyperlink"/>
      <w:u w:val="single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941884"/>
    <w:rPr>
      <w:color w:val="605E5C"/>
      <w:shd w:val="clear" w:color="auto" w:fill="E1DFDD"/>
    </w:rPr>
  </w:style>
  <w:style w:type="character" w:styleId="Fett">
    <w:name w:val="Strong"/>
    <w:uiPriority w:val="22"/>
    <w:rsid w:val="00C72781"/>
    <w:rPr>
      <w:sz w:val="24"/>
    </w:rPr>
  </w:style>
  <w:style w:type="character" w:styleId="Kommentarzeichen">
    <w:name w:val="annotation reference"/>
    <w:basedOn w:val="Absatz-Standardschriftart"/>
    <w:uiPriority w:val="99"/>
    <w:semiHidden/>
    <w:unhideWhenUsed/>
    <w:rsid w:val="001836E1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1836E1"/>
    <w:pPr>
      <w:spacing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1836E1"/>
    <w:rPr>
      <w:sz w:val="20"/>
      <w:szCs w:val="20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1836E1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1836E1"/>
    <w:rPr>
      <w:b/>
      <w:bCs/>
      <w:sz w:val="20"/>
      <w:szCs w:val="20"/>
    </w:rPr>
  </w:style>
  <w:style w:type="paragraph" w:styleId="berarbeitung">
    <w:name w:val="Revision"/>
    <w:hidden/>
    <w:uiPriority w:val="99"/>
    <w:semiHidden/>
    <w:rsid w:val="00C60E7E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notes" Target="footnotes.xml"/><Relationship Id="rId13" Type="http://schemas.openxmlformats.org/officeDocument/2006/relationships/image" Target="media/image4.jpe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webSettings" Target="webSettings.xml"/><Relationship Id="rId12" Type="http://schemas.openxmlformats.org/officeDocument/2006/relationships/image" Target="media/image3.jpe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settings" Target="settings.xml"/><Relationship Id="rId11" Type="http://schemas.openxmlformats.org/officeDocument/2006/relationships/image" Target="media/image2.png"/><Relationship Id="rId5" Type="http://schemas.openxmlformats.org/officeDocument/2006/relationships/styles" Target="styles.xml"/><Relationship Id="rId15" Type="http://schemas.openxmlformats.org/officeDocument/2006/relationships/header" Target="header1.xml"/><Relationship Id="rId10" Type="http://schemas.openxmlformats.org/officeDocument/2006/relationships/image" Target="media/image1.png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endnotes" Target="endnotes.xml"/><Relationship Id="rId14" Type="http://schemas.openxmlformats.org/officeDocument/2006/relationships/hyperlink" Target="mailto:ulrich.wolf@sg-weber.de" TargetMode="External"/><Relationship Id="rId22" Type="http://schemas.openxmlformats.org/officeDocument/2006/relationships/theme" Target="theme/theme1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jp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6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jp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5.jpg"/></Relationships>
</file>

<file path=word/theme/theme1.xml><?xml version="1.0" encoding="utf-8"?>
<a:theme xmlns:a="http://schemas.openxmlformats.org/drawingml/2006/main" name="Office Theme">
  <a:themeElements>
    <a:clrScheme name="Weber 2023">
      <a:dk1>
        <a:srgbClr val="000000"/>
      </a:dk1>
      <a:lt1>
        <a:srgbClr val="FFFFFF"/>
      </a:lt1>
      <a:dk2>
        <a:srgbClr val="FFEB00"/>
      </a:dk2>
      <a:lt2>
        <a:srgbClr val="5A4C40"/>
      </a:lt2>
      <a:accent1>
        <a:srgbClr val="FFEB00"/>
      </a:accent1>
      <a:accent2>
        <a:srgbClr val="FF7800"/>
      </a:accent2>
      <a:accent3>
        <a:srgbClr val="ED0530"/>
      </a:accent3>
      <a:accent4>
        <a:srgbClr val="00ADE1"/>
      </a:accent4>
      <a:accent5>
        <a:srgbClr val="8FAD15"/>
      </a:accent5>
      <a:accent6>
        <a:srgbClr val="E6328C"/>
      </a:accent6>
      <a:hlink>
        <a:srgbClr val="000000"/>
      </a:hlink>
      <a:folHlink>
        <a:srgbClr val="00ADE1"/>
      </a:folHlink>
    </a:clrScheme>
    <a:fontScheme name="SGB to word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B2C5F939B58A0488F2287B78BF91B35" ma:contentTypeVersion="18" ma:contentTypeDescription="Ein neues Dokument erstellen." ma:contentTypeScope="" ma:versionID="d8828a1a4ac833f2a4c2c6d0843a3eab">
  <xsd:schema xmlns:xsd="http://www.w3.org/2001/XMLSchema" xmlns:xs="http://www.w3.org/2001/XMLSchema" xmlns:p="http://schemas.microsoft.com/office/2006/metadata/properties" xmlns:ns2="7269f7f2-65b3-4d3c-822b-4a89e1a1cdb5" xmlns:ns3="31e0f361-4fa9-4eae-ad3f-c65df60650f8" targetNamespace="http://schemas.microsoft.com/office/2006/metadata/properties" ma:root="true" ma:fieldsID="2d942880dbec383c85aa14d271f6c21a" ns2:_="" ns3:_="">
    <xsd:import namespace="7269f7f2-65b3-4d3c-822b-4a89e1a1cdb5"/>
    <xsd:import namespace="31e0f361-4fa9-4eae-ad3f-c65df60650f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Datum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69f7f2-65b3-4d3c-822b-4a89e1a1cd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Bildmarkierungen" ma:readOnly="false" ma:fieldId="{5cf76f15-5ced-4ddc-b409-7134ff3c332f}" ma:taxonomyMulti="true" ma:sspId="8a8e937e-a000-4b8d-b995-2f10e0fc07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Datum" ma:index="24" nillable="true" ma:displayName="Datum" ma:format="DateOnly" ma:internalName="Datum">
      <xsd:simpleType>
        <xsd:restriction base="dms:DateTim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e0f361-4fa9-4eae-ad3f-c65df60650f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39b7d5f7-0a10-4221-ba8c-e47f0a3f3d59}" ma:internalName="TaxCatchAll" ma:showField="CatchAllData" ma:web="31e0f361-4fa9-4eae-ad3f-c65df60650f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269f7f2-65b3-4d3c-822b-4a89e1a1cdb5">
      <Terms xmlns="http://schemas.microsoft.com/office/infopath/2007/PartnerControls"/>
    </lcf76f155ced4ddcb4097134ff3c332f>
    <TaxCatchAll xmlns="31e0f361-4fa9-4eae-ad3f-c65df60650f8" xsi:nil="true"/>
    <Datum xmlns="7269f7f2-65b3-4d3c-822b-4a89e1a1cdb5" xsi:nil="true"/>
  </documentManagement>
</p:properties>
</file>

<file path=customXml/itemProps1.xml><?xml version="1.0" encoding="utf-8"?>
<ds:datastoreItem xmlns:ds="http://schemas.openxmlformats.org/officeDocument/2006/customXml" ds:itemID="{A68BF164-AA4F-43D1-9C2E-C59066FC69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269f7f2-65b3-4d3c-822b-4a89e1a1cdb5"/>
    <ds:schemaRef ds:uri="31e0f361-4fa9-4eae-ad3f-c65df60650f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10CBFE5-15A6-4465-B7BD-C5FC4261DBB0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32F8FF35-2737-4A63-AFBF-A014892F62D7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B2AE115-DD2C-4074-825E-B66D2E2B3FB1}">
  <ds:schemaRefs>
    <ds:schemaRef ds:uri="http://schemas.microsoft.com/office/2006/metadata/properties"/>
    <ds:schemaRef ds:uri="http://schemas.microsoft.com/office/infopath/2007/PartnerControls"/>
    <ds:schemaRef ds:uri="7269f7f2-65b3-4d3c-822b-4a89e1a1cdb5"/>
    <ds:schemaRef ds:uri="31e0f361-4fa9-4eae-ad3f-c65df60650f8"/>
  </ds:schemaRefs>
</ds:datastoreItem>
</file>

<file path=docMetadata/LabelInfo.xml><?xml version="1.0" encoding="utf-8"?>
<clbl:labelList xmlns:clbl="http://schemas.microsoft.com/office/2020/mipLabelMetadata">
  <clbl:label id="{ced06422-c515-4a4e-a1f2-e6a0c0200eae}" enabled="1" method="Standard" siteId="{e339bd4b-2e3b-4035-a452-2112d502f2f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3</Pages>
  <Words>542</Words>
  <Characters>3421</Characters>
  <Application>Microsoft Office Word</Application>
  <DocSecurity>0</DocSecurity>
  <Lines>28</Lines>
  <Paragraphs>7</Paragraphs>
  <ScaleCrop>false</ScaleCrop>
  <HeadingPairs>
    <vt:vector size="6" baseType="variant">
      <vt:variant>
        <vt:lpstr>Titel</vt:lpstr>
      </vt:variant>
      <vt:variant>
        <vt:i4>1</vt:i4>
      </vt:variant>
      <vt:variant>
        <vt:lpstr>Titre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3" baseType="lpstr">
      <vt:lpstr/>
      <vt:lpstr/>
      <vt:lpstr/>
    </vt:vector>
  </TitlesOfParts>
  <Company/>
  <LinksUpToDate>false</LinksUpToDate>
  <CharactersWithSpaces>3956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Pokeslide</dc:creator>
  <cp:keywords/>
  <dc:description/>
  <cp:lastModifiedBy>Simone Lafrenz</cp:lastModifiedBy>
  <cp:revision>2</cp:revision>
  <cp:lastPrinted>2023-11-01T01:31:00Z</cp:lastPrinted>
  <dcterms:created xsi:type="dcterms:W3CDTF">2025-05-22T07:53:00Z</dcterms:created>
  <dcterms:modified xsi:type="dcterms:W3CDTF">2025-05-22T07:53:00Z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ced06422-c515-4a4e-a1f2-e6a0c0200eae_Enabled">
    <vt:lpwstr>true</vt:lpwstr>
  </property>
  <property fmtid="{D5CDD505-2E9C-101B-9397-08002B2CF9AE}" pid="3" name="MSIP_Label_ced06422-c515-4a4e-a1f2-e6a0c0200eae_SetDate">
    <vt:lpwstr>2023-08-03T12:57:45Z</vt:lpwstr>
  </property>
  <property fmtid="{D5CDD505-2E9C-101B-9397-08002B2CF9AE}" pid="4" name="MSIP_Label_ced06422-c515-4a4e-a1f2-e6a0c0200eae_Method">
    <vt:lpwstr>Standard</vt:lpwstr>
  </property>
  <property fmtid="{D5CDD505-2E9C-101B-9397-08002B2CF9AE}" pid="5" name="MSIP_Label_ced06422-c515-4a4e-a1f2-e6a0c0200eae_Name">
    <vt:lpwstr>Unclassifed</vt:lpwstr>
  </property>
  <property fmtid="{D5CDD505-2E9C-101B-9397-08002B2CF9AE}" pid="6" name="MSIP_Label_ced06422-c515-4a4e-a1f2-e6a0c0200eae_SiteId">
    <vt:lpwstr>e339bd4b-2e3b-4035-a452-2112d502f2ff</vt:lpwstr>
  </property>
  <property fmtid="{D5CDD505-2E9C-101B-9397-08002B2CF9AE}" pid="7" name="MSIP_Label_ced06422-c515-4a4e-a1f2-e6a0c0200eae_ActionId">
    <vt:lpwstr>be77eb8b-03ff-4a18-b0b2-217459ffcf7c</vt:lpwstr>
  </property>
  <property fmtid="{D5CDD505-2E9C-101B-9397-08002B2CF9AE}" pid="8" name="MSIP_Label_ced06422-c515-4a4e-a1f2-e6a0c0200eae_ContentBits">
    <vt:lpwstr>0</vt:lpwstr>
  </property>
  <property fmtid="{D5CDD505-2E9C-101B-9397-08002B2CF9AE}" pid="9" name="ContentTypeId">
    <vt:lpwstr>0x0101004B2C5F939B58A0488F2287B78BF91B35</vt:lpwstr>
  </property>
  <property fmtid="{D5CDD505-2E9C-101B-9397-08002B2CF9AE}" pid="10" name="MediaServiceImageTags">
    <vt:lpwstr/>
  </property>
</Properties>
</file>