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87F0273" w14:textId="77777777" w:rsidR="005A3D76" w:rsidRPr="00964B12" w:rsidRDefault="005A3D76" w:rsidP="002C0B79">
      <w:pPr>
        <w:pStyle w:val="berschrift1"/>
        <w:spacing w:before="0" w:line="240" w:lineRule="auto"/>
        <w:jc w:val="center"/>
        <w:rPr>
          <w:rFonts w:cstheme="majorHAnsi"/>
          <w:color w:val="8FAD15" w:themeColor="accent5"/>
          <w:sz w:val="20"/>
          <w:szCs w:val="20"/>
          <w:lang w:val="de-DE"/>
          <w14:textFill>
            <w14:gradFill>
              <w14:gsLst>
                <w14:gs w14:pos="50000">
                  <w14:schemeClr w14:val="accent5"/>
                </w14:gs>
                <w14:gs w14:pos="0">
                  <w14:schemeClr w14:val="accent1"/>
                </w14:gs>
                <w14:gs w14:pos="100000">
                  <w14:schemeClr w14:val="accent4"/>
                </w14:gs>
              </w14:gsLst>
              <w14:lin w14:ang="0" w14:scaled="0"/>
            </w14:gradFill>
          </w14:textFill>
        </w:rPr>
      </w:pPr>
    </w:p>
    <w:p w14:paraId="7C9BB366" w14:textId="583AAC87" w:rsidR="000B2EFD" w:rsidRPr="00964B12" w:rsidRDefault="001C4A92" w:rsidP="001C4A92">
      <w:pPr>
        <w:jc w:val="center"/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</w:pPr>
      <w:r w:rsidRPr="00964B12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br/>
      </w:r>
      <w:r w:rsidR="00B17E8F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Zum Ende ins Gelände </w:t>
      </w:r>
      <w:r w:rsidR="00F5394D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>–</w:t>
      </w:r>
      <w:r w:rsidR="00B17E8F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 </w:t>
      </w:r>
      <w:r w:rsidR="00B17E8F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br/>
        <w:t xml:space="preserve">grosses </w:t>
      </w:r>
      <w:r w:rsidR="008F62B5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Finale der </w:t>
      </w:r>
      <w:r w:rsidR="00D51900" w:rsidRPr="00964B12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t xml:space="preserve">Weber Roadshow </w:t>
      </w:r>
      <w:r w:rsidRPr="00964B12">
        <w:rPr>
          <w:rFonts w:asciiTheme="majorHAnsi" w:eastAsiaTheme="majorEastAsia" w:hAnsiTheme="majorHAnsi" w:cs="Arial (Headings)"/>
          <w:b/>
          <w:caps/>
          <w:noProof/>
          <w:color w:val="5A4C40" w:themeColor="background2"/>
          <w:sz w:val="40"/>
          <w:szCs w:val="40"/>
          <w:lang w:val="de-DE"/>
        </w:rPr>
        <w:br/>
      </w:r>
    </w:p>
    <w:p w14:paraId="22B48B77" w14:textId="77777777" w:rsidR="00321B85" w:rsidRPr="00964B12" w:rsidRDefault="00321B85" w:rsidP="006B559B">
      <w:pPr>
        <w:rPr>
          <w:b/>
          <w:bCs/>
          <w:noProof/>
          <w:lang w:val="de-DE"/>
        </w:rPr>
      </w:pPr>
    </w:p>
    <w:p w14:paraId="0740E0A9" w14:textId="48BCEC1A" w:rsidR="008F62B5" w:rsidRDefault="00E575C9" w:rsidP="00716599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  <w:r w:rsidRPr="00063554">
        <w:rPr>
          <w:rFonts w:cstheme="majorBidi"/>
          <w:b/>
          <w:bCs/>
          <w:noProof/>
          <w:color w:val="000000" w:themeColor="text1"/>
          <w:lang w:val="de-DE"/>
        </w:rPr>
        <w:t xml:space="preserve">Düsseldorf, </w:t>
      </w:r>
      <w:r w:rsidR="00063554" w:rsidRPr="00063554">
        <w:rPr>
          <w:rFonts w:cstheme="majorBidi"/>
          <w:b/>
          <w:bCs/>
          <w:noProof/>
          <w:color w:val="000000" w:themeColor="text1"/>
          <w:lang w:val="de-DE"/>
        </w:rPr>
        <w:t>27</w:t>
      </w:r>
      <w:r w:rsidRPr="00063554">
        <w:rPr>
          <w:rFonts w:cstheme="majorBidi"/>
          <w:b/>
          <w:bCs/>
          <w:noProof/>
          <w:color w:val="000000" w:themeColor="text1"/>
          <w:lang w:val="de-DE"/>
        </w:rPr>
        <w:t xml:space="preserve">. </w:t>
      </w:r>
      <w:r w:rsidR="008F62B5" w:rsidRPr="00063554">
        <w:rPr>
          <w:rFonts w:cstheme="majorBidi"/>
          <w:b/>
          <w:bCs/>
          <w:noProof/>
          <w:color w:val="000000" w:themeColor="text1"/>
          <w:lang w:val="de-DE"/>
        </w:rPr>
        <w:t xml:space="preserve">November </w:t>
      </w:r>
      <w:r w:rsidRPr="00063554">
        <w:rPr>
          <w:rFonts w:cstheme="majorBidi"/>
          <w:b/>
          <w:bCs/>
          <w:noProof/>
          <w:color w:val="000000" w:themeColor="text1"/>
          <w:lang w:val="de-DE"/>
        </w:rPr>
        <w:t>2025.</w:t>
      </w:r>
      <w:r w:rsidRPr="00063554">
        <w:rPr>
          <w:rFonts w:cstheme="majorBidi"/>
          <w:noProof/>
          <w:color w:val="000000" w:themeColor="text1"/>
          <w:lang w:val="de-DE"/>
        </w:rPr>
        <w:t xml:space="preserve"> </w:t>
      </w:r>
      <w:r w:rsidR="00716599" w:rsidRPr="00063554">
        <w:rPr>
          <w:rFonts w:cstheme="majorBidi"/>
          <w:noProof/>
          <w:color w:val="000000" w:themeColor="text1"/>
          <w:lang w:val="de-DE"/>
        </w:rPr>
        <w:t xml:space="preserve">– </w:t>
      </w:r>
      <w:r w:rsidR="008F62B5" w:rsidRPr="00063554">
        <w:rPr>
          <w:rFonts w:cstheme="majorBidi"/>
          <w:noProof/>
          <w:color w:val="000000" w:themeColor="text1"/>
          <w:lang w:val="de-DE"/>
        </w:rPr>
        <w:t xml:space="preserve">Von Anfang </w:t>
      </w:r>
      <w:r w:rsidR="008F62B5">
        <w:rPr>
          <w:rFonts w:cstheme="majorBidi"/>
          <w:noProof/>
          <w:lang w:val="de-DE"/>
        </w:rPr>
        <w:t xml:space="preserve">Mai bis Ende September war </w:t>
      </w:r>
      <w:r w:rsidR="005C257E" w:rsidRPr="00964B12">
        <w:rPr>
          <w:rFonts w:cstheme="majorBidi"/>
          <w:noProof/>
          <w:lang w:val="de-DE"/>
        </w:rPr>
        <w:t xml:space="preserve">Saint-Gobain Weber </w:t>
      </w:r>
      <w:r w:rsidR="008F62B5">
        <w:rPr>
          <w:rFonts w:cstheme="majorBidi"/>
          <w:noProof/>
          <w:lang w:val="de-DE"/>
        </w:rPr>
        <w:t>mit seiner</w:t>
      </w:r>
      <w:r w:rsidR="005C257E" w:rsidRPr="00964B12">
        <w:rPr>
          <w:rFonts w:cstheme="majorBidi"/>
          <w:noProof/>
          <w:lang w:val="de-DE"/>
        </w:rPr>
        <w:t xml:space="preserve"> "Roadshow Fliese 2025" </w:t>
      </w:r>
      <w:r w:rsidR="00F5394D">
        <w:rPr>
          <w:rFonts w:cstheme="majorBidi"/>
          <w:noProof/>
          <w:lang w:val="de-DE"/>
        </w:rPr>
        <w:t xml:space="preserve">unterwegs, um </w:t>
      </w:r>
      <w:r w:rsidR="008F62B5" w:rsidRPr="00964B12">
        <w:rPr>
          <w:rFonts w:cstheme="majorBidi"/>
          <w:noProof/>
          <w:lang w:val="de-DE"/>
        </w:rPr>
        <w:t xml:space="preserve">innovative Fliesenlösungen </w:t>
      </w:r>
      <w:r w:rsidR="00F5394D">
        <w:rPr>
          <w:rFonts w:cstheme="majorBidi"/>
          <w:noProof/>
          <w:lang w:val="de-DE"/>
        </w:rPr>
        <w:t>vor Ort erlebbar zu machen</w:t>
      </w:r>
      <w:r w:rsidR="008F62B5">
        <w:rPr>
          <w:rFonts w:cstheme="majorBidi"/>
          <w:noProof/>
          <w:lang w:val="de-DE"/>
        </w:rPr>
        <w:t xml:space="preserve">. Bei Fachhändlern in ganz Deutschland </w:t>
      </w:r>
      <w:r w:rsidR="00287A9E" w:rsidRPr="00964B12">
        <w:rPr>
          <w:rFonts w:cstheme="majorBidi"/>
          <w:noProof/>
          <w:lang w:val="de-DE"/>
        </w:rPr>
        <w:t>demonstrier</w:t>
      </w:r>
      <w:r w:rsidR="00287A9E">
        <w:rPr>
          <w:rFonts w:cstheme="majorBidi"/>
          <w:noProof/>
          <w:lang w:val="de-DE"/>
        </w:rPr>
        <w:t>t</w:t>
      </w:r>
      <w:r w:rsidR="00287A9E" w:rsidRPr="00964B12">
        <w:rPr>
          <w:rFonts w:cstheme="majorBidi"/>
          <w:noProof/>
          <w:lang w:val="de-DE"/>
        </w:rPr>
        <w:t xml:space="preserve">en </w:t>
      </w:r>
      <w:r w:rsidR="008F62B5" w:rsidRPr="00063554">
        <w:rPr>
          <w:rFonts w:cstheme="majorBidi"/>
          <w:noProof/>
          <w:lang w:val="de-DE"/>
        </w:rPr>
        <w:t xml:space="preserve">die Weber-Experten die </w:t>
      </w:r>
      <w:r w:rsidR="005C257E" w:rsidRPr="00063554">
        <w:rPr>
          <w:rFonts w:cstheme="majorBidi"/>
          <w:noProof/>
          <w:lang w:val="de-DE"/>
        </w:rPr>
        <w:t xml:space="preserve">Neuheiten praxisnah und </w:t>
      </w:r>
      <w:r w:rsidR="008F62B5" w:rsidRPr="00063554">
        <w:rPr>
          <w:rFonts w:cstheme="majorBidi"/>
          <w:noProof/>
          <w:lang w:val="de-DE"/>
        </w:rPr>
        <w:t>gingen in den</w:t>
      </w:r>
      <w:r w:rsidR="005C257E" w:rsidRPr="00063554">
        <w:rPr>
          <w:rFonts w:cstheme="majorBidi"/>
          <w:noProof/>
          <w:lang w:val="de-DE"/>
        </w:rPr>
        <w:t xml:space="preserve"> intensiven Fachaustausch</w:t>
      </w:r>
      <w:r w:rsidR="008F62B5" w:rsidRPr="00063554">
        <w:rPr>
          <w:rFonts w:cstheme="majorBidi"/>
          <w:noProof/>
          <w:lang w:val="de-DE"/>
        </w:rPr>
        <w:t xml:space="preserve"> mit Verarbeiter</w:t>
      </w:r>
      <w:r w:rsidR="00063554" w:rsidRPr="00063554">
        <w:rPr>
          <w:rFonts w:cstheme="majorBidi"/>
          <w:noProof/>
          <w:lang w:val="de-DE"/>
        </w:rPr>
        <w:t>betrieben</w:t>
      </w:r>
      <w:r w:rsidR="008F62B5" w:rsidRPr="00063554">
        <w:rPr>
          <w:rFonts w:cstheme="majorBidi"/>
          <w:noProof/>
          <w:lang w:val="de-DE"/>
        </w:rPr>
        <w:t xml:space="preserve"> und </w:t>
      </w:r>
      <w:r w:rsidR="00063554">
        <w:rPr>
          <w:rFonts w:cstheme="majorBidi"/>
          <w:noProof/>
          <w:lang w:val="de-DE"/>
        </w:rPr>
        <w:t>Fachh</w:t>
      </w:r>
      <w:r w:rsidR="008F62B5" w:rsidRPr="00063554">
        <w:rPr>
          <w:rFonts w:cstheme="majorBidi"/>
          <w:noProof/>
          <w:lang w:val="de-DE"/>
        </w:rPr>
        <w:t>ändlern.</w:t>
      </w:r>
      <w:r w:rsidR="003D1BD1">
        <w:rPr>
          <w:rFonts w:cstheme="majorBidi"/>
          <w:noProof/>
          <w:lang w:val="de-DE"/>
        </w:rPr>
        <w:t xml:space="preserve"> </w:t>
      </w:r>
    </w:p>
    <w:p w14:paraId="74279B4E" w14:textId="7D01EB66" w:rsidR="005C257E" w:rsidRPr="00063554" w:rsidRDefault="008F62B5" w:rsidP="00716599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 xml:space="preserve">Der aufmerksamkeitsstarke Weber-gelbe </w:t>
      </w:r>
      <w:r w:rsidR="00B82F22" w:rsidRPr="00C46383">
        <w:rPr>
          <w:rFonts w:cstheme="majorBidi"/>
          <w:noProof/>
          <w:lang w:val="de-DE"/>
        </w:rPr>
        <w:t>Land Rover</w:t>
      </w:r>
      <w:r>
        <w:rPr>
          <w:rFonts w:cstheme="majorBidi"/>
          <w:noProof/>
          <w:lang w:val="de-DE"/>
        </w:rPr>
        <w:t xml:space="preserve"> Defender war dabei nicht nur </w:t>
      </w:r>
      <w:r w:rsidR="005643E6">
        <w:rPr>
          <w:rFonts w:cstheme="majorBidi"/>
          <w:noProof/>
          <w:lang w:val="de-DE"/>
        </w:rPr>
        <w:t xml:space="preserve">jedesmal </w:t>
      </w:r>
      <w:r>
        <w:rPr>
          <w:rFonts w:cstheme="majorBidi"/>
          <w:noProof/>
          <w:lang w:val="de-DE"/>
        </w:rPr>
        <w:t xml:space="preserve">Hingucker, sondern auch ein </w:t>
      </w:r>
      <w:r w:rsidR="00287A9E">
        <w:rPr>
          <w:rFonts w:cstheme="majorBidi"/>
          <w:noProof/>
          <w:lang w:val="de-DE"/>
        </w:rPr>
        <w:t>Magnet</w:t>
      </w:r>
      <w:r>
        <w:rPr>
          <w:rFonts w:cstheme="majorBidi"/>
          <w:noProof/>
          <w:lang w:val="de-DE"/>
        </w:rPr>
        <w:t xml:space="preserve"> für ein besonderes </w:t>
      </w:r>
      <w:r w:rsidR="005C257E" w:rsidRPr="00964B12">
        <w:rPr>
          <w:rFonts w:cstheme="majorBidi"/>
          <w:noProof/>
          <w:lang w:val="de-DE"/>
        </w:rPr>
        <w:t xml:space="preserve">Highlight: </w:t>
      </w:r>
      <w:r>
        <w:rPr>
          <w:rFonts w:cstheme="majorBidi"/>
          <w:noProof/>
          <w:lang w:val="de-DE"/>
        </w:rPr>
        <w:t>Das</w:t>
      </w:r>
      <w:r w:rsidR="005C257E" w:rsidRPr="00964B12">
        <w:rPr>
          <w:rFonts w:cstheme="majorBidi"/>
          <w:noProof/>
          <w:lang w:val="de-DE"/>
        </w:rPr>
        <w:t xml:space="preserve"> Gewinnspiel mit der Chance auf ein </w:t>
      </w:r>
      <w:r w:rsidR="005C257E" w:rsidRPr="00063554">
        <w:rPr>
          <w:rFonts w:cstheme="majorBidi"/>
          <w:noProof/>
          <w:lang w:val="de-DE"/>
        </w:rPr>
        <w:t>einmaliges Event</w:t>
      </w:r>
      <w:r w:rsidRPr="00063554">
        <w:rPr>
          <w:rFonts w:cstheme="majorBidi"/>
          <w:noProof/>
          <w:lang w:val="de-DE"/>
        </w:rPr>
        <w:t xml:space="preserve"> im </w:t>
      </w:r>
      <w:r w:rsidR="00B82F22" w:rsidRPr="00063554">
        <w:rPr>
          <w:rFonts w:cstheme="majorBidi"/>
          <w:noProof/>
          <w:lang w:val="de-DE"/>
        </w:rPr>
        <w:t>Land Rover</w:t>
      </w:r>
      <w:r w:rsidRPr="00063554">
        <w:rPr>
          <w:rFonts w:cstheme="majorBidi"/>
          <w:noProof/>
          <w:lang w:val="de-DE"/>
        </w:rPr>
        <w:t xml:space="preserve"> Experience</w:t>
      </w:r>
      <w:r w:rsidR="005643E6" w:rsidRPr="00063554">
        <w:rPr>
          <w:rFonts w:cstheme="majorBidi"/>
          <w:noProof/>
          <w:lang w:val="de-DE"/>
        </w:rPr>
        <w:t xml:space="preserve"> Center</w:t>
      </w:r>
      <w:r w:rsidRPr="00063554">
        <w:rPr>
          <w:rFonts w:cstheme="majorBidi"/>
          <w:noProof/>
          <w:lang w:val="de-DE"/>
        </w:rPr>
        <w:t xml:space="preserve"> in Wülfrath</w:t>
      </w:r>
      <w:r w:rsidR="005C257E" w:rsidRPr="00063554">
        <w:rPr>
          <w:rFonts w:cstheme="majorBidi"/>
          <w:noProof/>
          <w:lang w:val="de-DE"/>
        </w:rPr>
        <w:t xml:space="preserve">! </w:t>
      </w:r>
    </w:p>
    <w:p w14:paraId="3650535D" w14:textId="2681B5EB" w:rsidR="007660C8" w:rsidRPr="00063554" w:rsidRDefault="00287A9E" w:rsidP="00716599">
      <w:pPr>
        <w:tabs>
          <w:tab w:val="left" w:pos="4253"/>
          <w:tab w:val="left" w:pos="4395"/>
        </w:tabs>
        <w:rPr>
          <w:rFonts w:cstheme="majorBidi"/>
          <w:b/>
          <w:bCs/>
          <w:noProof/>
          <w:lang w:val="de-DE"/>
        </w:rPr>
      </w:pPr>
      <w:r w:rsidRPr="00063554">
        <w:rPr>
          <w:rFonts w:cstheme="majorBidi"/>
          <w:b/>
          <w:bCs/>
          <w:noProof/>
          <w:lang w:val="de-DE"/>
        </w:rPr>
        <w:t>Gewinner, die sich ins Gelände wagen</w:t>
      </w:r>
    </w:p>
    <w:p w14:paraId="21DA0231" w14:textId="785EFD93" w:rsidR="00287A9E" w:rsidRDefault="00287A9E" w:rsidP="005C257E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  <w:r w:rsidRPr="00063554">
        <w:rPr>
          <w:rFonts w:cstheme="majorBidi"/>
          <w:noProof/>
          <w:lang w:val="de-DE"/>
        </w:rPr>
        <w:t xml:space="preserve">Am 20. November war es dann soweit: </w:t>
      </w:r>
      <w:r w:rsidR="00B82F22" w:rsidRPr="00063554">
        <w:rPr>
          <w:rFonts w:cstheme="majorBidi"/>
          <w:noProof/>
          <w:lang w:val="de-DE"/>
        </w:rPr>
        <w:t>35</w:t>
      </w:r>
      <w:r w:rsidRPr="00063554">
        <w:rPr>
          <w:rFonts w:cstheme="majorBidi"/>
          <w:noProof/>
          <w:lang w:val="de-DE"/>
        </w:rPr>
        <w:t xml:space="preserve"> Gewinner kamen auf dem 17 Hektar großen Offroad-Gelände von Land</w:t>
      </w:r>
      <w:r w:rsidR="00B82F22" w:rsidRPr="00063554">
        <w:rPr>
          <w:rFonts w:cstheme="majorBidi"/>
          <w:noProof/>
          <w:lang w:val="de-DE"/>
        </w:rPr>
        <w:t xml:space="preserve"> R</w:t>
      </w:r>
      <w:r w:rsidRPr="00063554">
        <w:rPr>
          <w:rFonts w:cstheme="majorBidi"/>
          <w:noProof/>
          <w:lang w:val="de-DE"/>
        </w:rPr>
        <w:t xml:space="preserve">over zusammen, um sich mit den hochmodernen Geländewagen 25 fahrerischen Herausforderungen zu stellen. Unter Anleitung der erfahrenen Instruktoren mussten die Teilnehmer unter anderem durch hüfthohes Wasser fahren, </w:t>
      </w:r>
      <w:r w:rsidR="00B82F22" w:rsidRPr="00063554">
        <w:rPr>
          <w:rFonts w:cstheme="majorBidi"/>
          <w:noProof/>
          <w:lang w:val="de-DE"/>
        </w:rPr>
        <w:t xml:space="preserve">Neigungen </w:t>
      </w:r>
      <w:r w:rsidRPr="00063554">
        <w:rPr>
          <w:rFonts w:cstheme="majorBidi"/>
          <w:noProof/>
          <w:lang w:val="de-DE"/>
        </w:rPr>
        <w:t xml:space="preserve">von bis zu 100 % </w:t>
      </w:r>
      <w:r w:rsidR="00F5394D" w:rsidRPr="00063554">
        <w:rPr>
          <w:rFonts w:cstheme="majorBidi"/>
          <w:noProof/>
          <w:lang w:val="de-DE"/>
        </w:rPr>
        <w:t>bewältigen</w:t>
      </w:r>
      <w:r w:rsidRPr="00063554">
        <w:rPr>
          <w:rFonts w:cstheme="majorBidi"/>
          <w:noProof/>
          <w:lang w:val="de-DE"/>
        </w:rPr>
        <w:t xml:space="preserve">, extrem unwegsames Gelände durchfahren </w:t>
      </w:r>
      <w:r w:rsidR="005643E6" w:rsidRPr="00063554">
        <w:rPr>
          <w:rFonts w:cstheme="majorBidi"/>
          <w:noProof/>
          <w:lang w:val="de-DE"/>
        </w:rPr>
        <w:t>oder</w:t>
      </w:r>
      <w:r w:rsidRPr="00063554">
        <w:rPr>
          <w:rFonts w:cstheme="majorBidi"/>
          <w:noProof/>
          <w:lang w:val="de-DE"/>
        </w:rPr>
        <w:t xml:space="preserve"> über angehängte Seile mehrteilige Pyramiden aufeinandersetzen. Große </w:t>
      </w:r>
      <w:r w:rsidR="005643E6" w:rsidRPr="00063554">
        <w:rPr>
          <w:rFonts w:cstheme="majorBidi"/>
          <w:noProof/>
          <w:lang w:val="de-DE"/>
        </w:rPr>
        <w:t>Ans</w:t>
      </w:r>
      <w:r w:rsidRPr="00063554">
        <w:rPr>
          <w:rFonts w:cstheme="majorBidi"/>
          <w:noProof/>
          <w:lang w:val="de-DE"/>
        </w:rPr>
        <w:t>pannung</w:t>
      </w:r>
      <w:r>
        <w:rPr>
          <w:rFonts w:cstheme="majorBidi"/>
          <w:noProof/>
          <w:lang w:val="de-DE"/>
        </w:rPr>
        <w:t>, schweißnasse Hände und ein</w:t>
      </w:r>
      <w:r w:rsidR="00B17E8F">
        <w:rPr>
          <w:rFonts w:cstheme="majorBidi"/>
          <w:noProof/>
          <w:lang w:val="de-DE"/>
        </w:rPr>
        <w:t>e</w:t>
      </w:r>
      <w:r>
        <w:rPr>
          <w:rFonts w:cstheme="majorBidi"/>
          <w:noProof/>
          <w:lang w:val="de-DE"/>
        </w:rPr>
        <w:t xml:space="preserve"> Riesengaudi prägten </w:t>
      </w:r>
      <w:r w:rsidR="00B17E8F">
        <w:rPr>
          <w:rFonts w:cstheme="majorBidi"/>
          <w:noProof/>
          <w:lang w:val="de-DE"/>
        </w:rPr>
        <w:t>den Offroad-Tag für alle Beteiligten</w:t>
      </w:r>
      <w:r w:rsidR="005643E6">
        <w:rPr>
          <w:rFonts w:cstheme="majorBidi"/>
          <w:noProof/>
          <w:lang w:val="de-DE"/>
        </w:rPr>
        <w:t>, die allesamt vor allem Mut und fahrerisches Können beweisen mussten</w:t>
      </w:r>
      <w:r w:rsidR="00B17E8F">
        <w:rPr>
          <w:rFonts w:cstheme="majorBidi"/>
          <w:noProof/>
          <w:lang w:val="de-DE"/>
        </w:rPr>
        <w:t xml:space="preserve">. Die </w:t>
      </w:r>
      <w:r w:rsidR="005643E6">
        <w:rPr>
          <w:rFonts w:cstheme="majorBidi"/>
          <w:noProof/>
          <w:lang w:val="de-DE"/>
        </w:rPr>
        <w:t xml:space="preserve">intensive </w:t>
      </w:r>
      <w:r w:rsidR="00B17E8F">
        <w:rPr>
          <w:rFonts w:cstheme="majorBidi"/>
          <w:noProof/>
          <w:lang w:val="de-DE"/>
        </w:rPr>
        <w:t xml:space="preserve">Eindrücke konnten die Fahrerinnen und Fahrer bei gemeinsamen Mittag- und Abendessen ausgiebig teilen. Auch den Netzwerkcharakter dieser Weber-Veranstaltung wussten alle Teilnehmenden zu schätzen, denn auch </w:t>
      </w:r>
      <w:r w:rsidR="005643E6">
        <w:rPr>
          <w:rFonts w:cstheme="majorBidi"/>
          <w:noProof/>
          <w:lang w:val="de-DE"/>
        </w:rPr>
        <w:t>intensive</w:t>
      </w:r>
      <w:r w:rsidR="00B17E8F">
        <w:rPr>
          <w:rFonts w:cstheme="majorBidi"/>
          <w:noProof/>
          <w:lang w:val="de-DE"/>
        </w:rPr>
        <w:t xml:space="preserve"> Fachgespräche waren </w:t>
      </w:r>
      <w:r w:rsidR="005643E6">
        <w:rPr>
          <w:rFonts w:cstheme="majorBidi"/>
          <w:noProof/>
          <w:lang w:val="de-DE"/>
        </w:rPr>
        <w:t xml:space="preserve">gewünschter </w:t>
      </w:r>
      <w:r w:rsidR="00B17E8F">
        <w:rPr>
          <w:rFonts w:cstheme="majorBidi"/>
          <w:noProof/>
          <w:lang w:val="de-DE"/>
        </w:rPr>
        <w:t>Teil des Programms.</w:t>
      </w:r>
    </w:p>
    <w:p w14:paraId="70A0B44D" w14:textId="7FF45B23" w:rsidR="002175AD" w:rsidRPr="00964B12" w:rsidRDefault="005643E6" w:rsidP="00376E4B">
      <w:pPr>
        <w:tabs>
          <w:tab w:val="left" w:pos="4253"/>
          <w:tab w:val="left" w:pos="4395"/>
        </w:tabs>
        <w:rPr>
          <w:rFonts w:cstheme="majorBidi"/>
          <w:b/>
          <w:bCs/>
          <w:noProof/>
          <w:lang w:val="de-DE"/>
        </w:rPr>
      </w:pPr>
      <w:r>
        <w:rPr>
          <w:rFonts w:cstheme="majorBidi"/>
          <w:b/>
          <w:bCs/>
          <w:noProof/>
          <w:lang w:val="de-DE"/>
        </w:rPr>
        <w:t>Volle Kraft voraus</w:t>
      </w:r>
    </w:p>
    <w:p w14:paraId="1F3C9852" w14:textId="7516E697" w:rsidR="00716599" w:rsidRDefault="00716599" w:rsidP="00716599">
      <w:pPr>
        <w:tabs>
          <w:tab w:val="left" w:pos="4253"/>
          <w:tab w:val="left" w:pos="4395"/>
        </w:tabs>
        <w:rPr>
          <w:rFonts w:cstheme="majorBidi"/>
          <w:noProof/>
          <w:color w:val="000000" w:themeColor="text1"/>
          <w:lang w:val="de-DE"/>
        </w:rPr>
      </w:pPr>
      <w:r w:rsidRPr="00964B12">
        <w:rPr>
          <w:rFonts w:cstheme="majorBidi"/>
          <w:noProof/>
          <w:lang w:val="de-DE"/>
        </w:rPr>
        <w:t>„</w:t>
      </w:r>
      <w:r w:rsidR="00BE73E5" w:rsidRPr="00C46383">
        <w:rPr>
          <w:rFonts w:cstheme="majorBidi"/>
          <w:noProof/>
          <w:lang w:val="de-DE"/>
        </w:rPr>
        <w:t xml:space="preserve">Die Roadshow hat uns ermöglicht, wertvolle Kontakte zu </w:t>
      </w:r>
      <w:r w:rsidR="00BE73E5" w:rsidRPr="00063554">
        <w:rPr>
          <w:rFonts w:cstheme="majorBidi"/>
          <w:noProof/>
          <w:lang w:val="de-DE"/>
        </w:rPr>
        <w:t>unseren Fachhandwerker-Kunden</w:t>
      </w:r>
      <w:r w:rsidR="00BE73E5" w:rsidRPr="00C46383">
        <w:rPr>
          <w:rFonts w:cstheme="majorBidi"/>
          <w:noProof/>
          <w:lang w:val="de-DE"/>
        </w:rPr>
        <w:t xml:space="preserve"> aufzubauen und zu festigen – der direkte </w:t>
      </w:r>
      <w:r w:rsidR="00BE73E5" w:rsidRPr="00063554">
        <w:rPr>
          <w:rFonts w:cstheme="majorBidi"/>
          <w:noProof/>
          <w:lang w:val="de-DE"/>
        </w:rPr>
        <w:t>Draht ist für uns enorm wichtig. Die Teilnehmer hatten sichtbar Spaß, und unsere Vertriebskollegen konnten die Beziehungen auch persönlich weiter vertiefen</w:t>
      </w:r>
      <w:r w:rsidR="00AA340F" w:rsidRPr="00063554">
        <w:rPr>
          <w:rFonts w:cstheme="majorBidi"/>
          <w:noProof/>
          <w:lang w:val="de-DE"/>
        </w:rPr>
        <w:t>“</w:t>
      </w:r>
      <w:r w:rsidRPr="00063554">
        <w:rPr>
          <w:rFonts w:cstheme="majorBidi"/>
          <w:noProof/>
          <w:lang w:val="de-DE"/>
        </w:rPr>
        <w:t xml:space="preserve">, erklärt </w:t>
      </w:r>
      <w:r w:rsidR="00E20F8E" w:rsidRPr="00063554">
        <w:rPr>
          <w:rFonts w:cstheme="majorBidi"/>
          <w:noProof/>
          <w:color w:val="000000" w:themeColor="text1"/>
          <w:lang w:val="de-DE"/>
        </w:rPr>
        <w:t xml:space="preserve">Thomas Schriegel, </w:t>
      </w:r>
      <w:r w:rsidR="00873965" w:rsidRPr="00063554">
        <w:rPr>
          <w:rFonts w:cstheme="majorBidi"/>
          <w:noProof/>
          <w:color w:val="000000" w:themeColor="text1"/>
          <w:lang w:val="de-DE"/>
        </w:rPr>
        <w:t xml:space="preserve">Leiter </w:t>
      </w:r>
      <w:r w:rsidR="00E20F8E" w:rsidRPr="00063554">
        <w:rPr>
          <w:rFonts w:cstheme="majorBidi"/>
          <w:noProof/>
          <w:color w:val="000000" w:themeColor="text1"/>
          <w:lang w:val="de-DE"/>
        </w:rPr>
        <w:t>Kundenmarketing</w:t>
      </w:r>
      <w:r w:rsidRPr="00063554">
        <w:rPr>
          <w:rFonts w:cstheme="majorBidi"/>
          <w:noProof/>
          <w:color w:val="000000" w:themeColor="text1"/>
          <w:lang w:val="de-DE"/>
        </w:rPr>
        <w:t xml:space="preserve"> </w:t>
      </w:r>
      <w:r w:rsidR="00233EC7" w:rsidRPr="00063554">
        <w:rPr>
          <w:rFonts w:cstheme="majorBidi"/>
          <w:noProof/>
          <w:color w:val="000000" w:themeColor="text1"/>
          <w:lang w:val="de-DE"/>
        </w:rPr>
        <w:t xml:space="preserve">und </w:t>
      </w:r>
      <w:r w:rsidR="00B82F22" w:rsidRPr="00063554">
        <w:rPr>
          <w:rFonts w:cstheme="majorBidi"/>
          <w:noProof/>
          <w:color w:val="000000" w:themeColor="text1"/>
          <w:lang w:val="de-DE"/>
        </w:rPr>
        <w:t xml:space="preserve">Kommunikation </w:t>
      </w:r>
      <w:r w:rsidR="00873965" w:rsidRPr="00063554">
        <w:rPr>
          <w:rFonts w:cstheme="majorBidi"/>
          <w:noProof/>
          <w:color w:val="000000" w:themeColor="text1"/>
          <w:lang w:val="de-DE"/>
        </w:rPr>
        <w:t xml:space="preserve">bei </w:t>
      </w:r>
      <w:r w:rsidRPr="00063554">
        <w:rPr>
          <w:rFonts w:cstheme="majorBidi"/>
          <w:noProof/>
          <w:color w:val="000000" w:themeColor="text1"/>
          <w:lang w:val="de-DE"/>
        </w:rPr>
        <w:t>Weber. „</w:t>
      </w:r>
      <w:r w:rsidR="00B17E8F" w:rsidRPr="00063554">
        <w:rPr>
          <w:rFonts w:cstheme="majorBidi"/>
          <w:noProof/>
          <w:color w:val="000000" w:themeColor="text1"/>
          <w:lang w:val="de-DE"/>
        </w:rPr>
        <w:t>Gerade im Hinblick auf unsere Neuausrichtung in Richtung Bauchemie war es uns wichtig, den Kontakt zu unseren Kunden aktiv zu suchen und in</w:t>
      </w:r>
      <w:r w:rsidR="00B17E8F">
        <w:rPr>
          <w:rFonts w:cstheme="majorBidi"/>
          <w:noProof/>
          <w:color w:val="000000" w:themeColor="text1"/>
          <w:lang w:val="de-DE"/>
        </w:rPr>
        <w:t xml:space="preserve"> den Dialog zu gehen</w:t>
      </w:r>
      <w:r w:rsidR="005643E6">
        <w:rPr>
          <w:rFonts w:cstheme="majorBidi"/>
          <w:noProof/>
          <w:color w:val="000000" w:themeColor="text1"/>
          <w:lang w:val="de-DE"/>
        </w:rPr>
        <w:t>.“</w:t>
      </w:r>
    </w:p>
    <w:p w14:paraId="6B64C0EE" w14:textId="77777777" w:rsidR="00C46383" w:rsidRDefault="00C46383" w:rsidP="00716599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</w:p>
    <w:p w14:paraId="1BA5A378" w14:textId="7BFE8659" w:rsidR="00F5394D" w:rsidRPr="00964B12" w:rsidRDefault="00F5394D" w:rsidP="00F5394D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>Zeichen Fließtext (inkl. Leerzeichen): 2.0</w:t>
      </w:r>
      <w:r w:rsidR="00063554">
        <w:rPr>
          <w:rFonts w:cstheme="majorBidi"/>
          <w:noProof/>
          <w:lang w:val="de-DE"/>
        </w:rPr>
        <w:t>92</w:t>
      </w:r>
    </w:p>
    <w:p w14:paraId="4366952E" w14:textId="77777777" w:rsidR="00F5394D" w:rsidRPr="00964B12" w:rsidRDefault="00F5394D" w:rsidP="00716599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</w:p>
    <w:p w14:paraId="3F5A9E0F" w14:textId="77777777" w:rsidR="00716599" w:rsidRDefault="00716599" w:rsidP="00716599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</w:p>
    <w:p w14:paraId="6FC41FDB" w14:textId="77777777" w:rsidR="006B1DD2" w:rsidRPr="00964B12" w:rsidRDefault="006B1DD2" w:rsidP="00716599">
      <w:pPr>
        <w:tabs>
          <w:tab w:val="left" w:pos="4253"/>
          <w:tab w:val="left" w:pos="4395"/>
        </w:tabs>
        <w:rPr>
          <w:rFonts w:cstheme="majorBidi"/>
          <w:noProof/>
          <w:lang w:val="de-DE"/>
        </w:rPr>
      </w:pPr>
    </w:p>
    <w:p w14:paraId="2A3C17D5" w14:textId="56054689" w:rsidR="00C429DA" w:rsidRPr="00964B12" w:rsidRDefault="00C429DA" w:rsidP="00716599">
      <w:pPr>
        <w:tabs>
          <w:tab w:val="left" w:pos="4253"/>
          <w:tab w:val="left" w:pos="4395"/>
        </w:tabs>
        <w:rPr>
          <w:b/>
          <w:bCs/>
          <w:lang w:val="de-DE"/>
        </w:rPr>
      </w:pPr>
      <w:r w:rsidRPr="00964B12">
        <w:rPr>
          <w:b/>
          <w:bCs/>
          <w:lang w:val="de-DE"/>
        </w:rPr>
        <w:lastRenderedPageBreak/>
        <w:t>ÜBER SAINT-GOBAIN WEBER</w:t>
      </w:r>
    </w:p>
    <w:p w14:paraId="4E0DA1C8" w14:textId="0164B680" w:rsidR="005643E6" w:rsidRPr="00DC4563" w:rsidRDefault="005643E6" w:rsidP="005643E6">
      <w:pPr>
        <w:pStyle w:val="berschrift2"/>
        <w:spacing w:after="120"/>
        <w:rPr>
          <w:color w:val="auto"/>
          <w:lang w:val="de-DE"/>
        </w:rPr>
      </w:pPr>
      <w:r w:rsidRPr="00DC4563">
        <w:rPr>
          <w:color w:val="auto"/>
          <w:lang w:val="de-DE"/>
        </w:rPr>
        <w:t>Saint-Gobain Weber bietet als führender deutscher Bauchemie-Hersteller Lösungen für die Bereiche Bautenschutz, Boden- und Fliese</w:t>
      </w:r>
      <w:r w:rsidR="00BE73E5">
        <w:rPr>
          <w:color w:val="auto"/>
          <w:lang w:val="de-DE"/>
        </w:rPr>
        <w:t>nverlegung</w:t>
      </w:r>
      <w:r w:rsidRPr="00DC4563">
        <w:rPr>
          <w:color w:val="auto"/>
          <w:lang w:val="de-DE"/>
        </w:rPr>
        <w:t xml:space="preserve"> sowie Betonsanierung. Die große Bandbreite und die hohen Qualitätsstandards der Produkte, Systeme und Services machen das Unternehmen zum kompetenten Partner für modernes, nachhaltiges und besseres Bauen. </w:t>
      </w:r>
    </w:p>
    <w:p w14:paraId="7C044C0C" w14:textId="77777777" w:rsidR="005643E6" w:rsidRPr="00DC4563" w:rsidRDefault="005643E6" w:rsidP="005643E6">
      <w:pPr>
        <w:pStyle w:val="berschrift2"/>
        <w:spacing w:after="120"/>
        <w:rPr>
          <w:color w:val="auto"/>
          <w:lang w:val="de-DE"/>
        </w:rPr>
      </w:pPr>
      <w:r w:rsidRPr="00DC4563">
        <w:rPr>
          <w:color w:val="auto"/>
          <w:lang w:val="de-DE"/>
        </w:rPr>
        <w:t xml:space="preserve">Saint-Gobain Weber ist geprägt sowohl durch seine historische Tradition wie durch eine hohe Innovationskraft: Der Fokus der vielfach ausgezeichneten Marke liegt auf einfach zu verarbeitenden, hochwertigen, wohngesunden und umweltschonenden Baustoffen. Weber ist Teil der Saint-Gobain-Gruppe, dem weltweit führenden Anbieter auf den Märkten des Wohnens und Arbeitens. </w:t>
      </w:r>
    </w:p>
    <w:p w14:paraId="4BE65E39" w14:textId="77777777" w:rsidR="005643E6" w:rsidRPr="00DC4563" w:rsidRDefault="005643E6" w:rsidP="005643E6">
      <w:pPr>
        <w:pStyle w:val="berschrift2"/>
        <w:spacing w:after="120"/>
        <w:rPr>
          <w:b/>
          <w:bCs/>
          <w:color w:val="auto"/>
          <w:lang w:val="de-DE"/>
        </w:rPr>
      </w:pPr>
      <w:r w:rsidRPr="00DC4563">
        <w:rPr>
          <w:b/>
          <w:bCs/>
          <w:color w:val="auto"/>
          <w:lang w:val="de-DE"/>
        </w:rPr>
        <w:t xml:space="preserve">www.de.weber  </w:t>
      </w:r>
    </w:p>
    <w:p w14:paraId="5FB97FE8" w14:textId="77777777" w:rsidR="005643E6" w:rsidRPr="00DC4563" w:rsidRDefault="005643E6" w:rsidP="005643E6">
      <w:pPr>
        <w:pStyle w:val="berschrift2"/>
        <w:spacing w:after="120"/>
        <w:rPr>
          <w:color w:val="auto"/>
          <w:lang w:val="de-DE"/>
        </w:rPr>
      </w:pPr>
    </w:p>
    <w:p w14:paraId="3E6B3E59" w14:textId="378CED59" w:rsidR="00C06EBE" w:rsidRPr="00964B12" w:rsidRDefault="00306417" w:rsidP="00C06EBE">
      <w:pPr>
        <w:rPr>
          <w:lang w:val="de-DE"/>
        </w:rPr>
      </w:pPr>
      <w:r w:rsidRPr="00964B12">
        <w:rPr>
          <w:lang w:val="de-DE"/>
        </w:rPr>
        <w:t xml:space="preserve">Medienkontakt: </w:t>
      </w:r>
      <w:r w:rsidR="00665C42" w:rsidRPr="00964B12">
        <w:rPr>
          <w:lang w:val="de-DE"/>
        </w:rPr>
        <w:t>Ulrich Wolf</w:t>
      </w:r>
      <w:r w:rsidRPr="00964B12">
        <w:rPr>
          <w:lang w:val="de-DE"/>
        </w:rPr>
        <w:t xml:space="preserve">, </w:t>
      </w:r>
      <w:hyperlink r:id="rId10" w:history="1">
        <w:r w:rsidR="00964B12" w:rsidRPr="00636B73">
          <w:rPr>
            <w:rStyle w:val="Hyperlink"/>
            <w:lang w:val="de-DE"/>
          </w:rPr>
          <w:t>ulrich.wolf@sg-weber.de</w:t>
        </w:r>
      </w:hyperlink>
      <w:r w:rsidR="00964B12">
        <w:rPr>
          <w:lang w:val="de-DE"/>
        </w:rPr>
        <w:t xml:space="preserve"> </w:t>
      </w:r>
      <w:r w:rsidR="00AD3F96" w:rsidRPr="00964B12">
        <w:rPr>
          <w:lang w:val="de-DE"/>
        </w:rPr>
        <w:t xml:space="preserve">Tel. 0211/ 91 </w:t>
      </w:r>
      <w:r w:rsidR="009E4CC8" w:rsidRPr="00964B12">
        <w:rPr>
          <w:lang w:val="de-DE"/>
        </w:rPr>
        <w:t>369-291</w:t>
      </w:r>
    </w:p>
    <w:p w14:paraId="286C9091" w14:textId="77777777" w:rsidR="00C46383" w:rsidRDefault="00C46383" w:rsidP="00BE4A9C">
      <w:pPr>
        <w:pStyle w:val="berschrift2"/>
        <w:spacing w:after="120"/>
        <w:rPr>
          <w:b/>
          <w:bCs/>
          <w:color w:val="auto"/>
          <w:lang w:val="de-DE"/>
        </w:rPr>
      </w:pPr>
    </w:p>
    <w:p w14:paraId="08492960" w14:textId="788B7824" w:rsidR="004E1269" w:rsidRPr="004E1269" w:rsidRDefault="004E1269" w:rsidP="004E1269">
      <w:pPr>
        <w:pStyle w:val="berschrift2"/>
        <w:spacing w:after="120"/>
        <w:rPr>
          <w:b/>
          <w:bCs/>
          <w:color w:val="auto"/>
          <w:lang w:val="de-DE"/>
        </w:rPr>
      </w:pPr>
      <w:r>
        <w:rPr>
          <w:b/>
          <w:bCs/>
          <w:color w:val="auto"/>
          <w:lang w:val="de-DE"/>
        </w:rPr>
        <w:t>Bilder:</w:t>
      </w:r>
    </w:p>
    <w:p w14:paraId="01708172" w14:textId="00C6AAA6" w:rsidR="004E1269" w:rsidRDefault="004E1269" w:rsidP="004E1269">
      <w:pPr>
        <w:rPr>
          <w:lang w:val="de-DE"/>
        </w:rPr>
      </w:pPr>
      <w:r>
        <w:rPr>
          <w:noProof/>
          <w:lang w:val="de-DE"/>
        </w:rPr>
        <w:drawing>
          <wp:inline distT="0" distB="0" distL="0" distR="0" wp14:anchorId="51563A6A" wp14:editId="7845F943">
            <wp:extent cx="1700822" cy="1277957"/>
            <wp:effectExtent l="0" t="0" r="0" b="0"/>
            <wp:docPr id="2074901813" name="Grafi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17936" cy="129081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1D10FE">
        <w:rPr>
          <w:lang w:val="de-DE"/>
        </w:rPr>
        <w:t xml:space="preserve">    </w:t>
      </w:r>
      <w:r w:rsidR="001D10FE">
        <w:rPr>
          <w:noProof/>
          <w:lang w:val="de-DE"/>
        </w:rPr>
        <w:drawing>
          <wp:inline distT="0" distB="0" distL="0" distR="0" wp14:anchorId="7C6E8D89" wp14:editId="721F5B58">
            <wp:extent cx="1642174" cy="1233889"/>
            <wp:effectExtent l="0" t="0" r="0" b="4445"/>
            <wp:docPr id="790136705" name="Grafik 9" descr="Ein Bild, das draußen, Gras, Landfahrzeug, Fahrzeug enthält.&#10;&#10;KI-generierte Inhalte können fehlerhaft sein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90136705" name="Grafik 9" descr="Ein Bild, das draußen, Gras, Landfahrzeug, Fahrzeug enthält.&#10;&#10;KI-generierte Inhalte können fehlerhaft sein."/>
                    <pic:cNvPicPr>
                      <a:picLocks noChangeAspect="1" noChangeArrowheads="1"/>
                    </pic:cNvPicPr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74324" cy="125804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4067BD">
        <w:rPr>
          <w:noProof/>
          <w:lang w:val="de-DE"/>
        </w:rPr>
        <w:t xml:space="preserve">    </w:t>
      </w:r>
      <w:r w:rsidR="004067BD">
        <w:rPr>
          <w:noProof/>
          <w:lang w:val="de-DE"/>
        </w:rPr>
        <w:drawing>
          <wp:inline distT="0" distB="0" distL="0" distR="0" wp14:anchorId="10FD4609" wp14:editId="5AD8CA75">
            <wp:extent cx="1675665" cy="1255923"/>
            <wp:effectExtent l="0" t="0" r="1270" b="1905"/>
            <wp:docPr id="925942381" name="Grafik 10" descr="Ein Bild, das draußen, Fahrzeug, Landfahrzeug, Rad enthält.&#10;&#10;KI-generierte Inhalte können fehlerhaft sein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25942381" name="Grafik 10" descr="Ein Bild, das draußen, Fahrzeug, Landfahrzeug, Rad enthält.&#10;&#10;KI-generierte Inhalte können fehlerhaft sein.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00693" cy="127468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FD5E2AD" w14:textId="056CA8CE" w:rsidR="004E1269" w:rsidRDefault="004E1269" w:rsidP="004E1269">
      <w:pPr>
        <w:rPr>
          <w:lang w:val="de-DE"/>
        </w:rPr>
      </w:pPr>
      <w:r>
        <w:rPr>
          <w:lang w:val="de-DE"/>
        </w:rPr>
        <w:t xml:space="preserve">Ungewöhnliche fahrerische Herausforderungen </w:t>
      </w:r>
      <w:r w:rsidRPr="00063554">
        <w:rPr>
          <w:lang w:val="de-DE"/>
        </w:rPr>
        <w:t>warteten auf die Gewinner der Saint</w:t>
      </w:r>
      <w:r>
        <w:rPr>
          <w:lang w:val="de-DE"/>
        </w:rPr>
        <w:t>-Gobain Weber Fliesen Roadshow 2025 im Land Rover Experience Center in Wülfrath.</w:t>
      </w:r>
    </w:p>
    <w:p w14:paraId="5005E33B" w14:textId="77777777" w:rsidR="004E1269" w:rsidRDefault="004E1269" w:rsidP="004E1269">
      <w:pPr>
        <w:rPr>
          <w:lang w:val="de-DE"/>
        </w:rPr>
      </w:pPr>
    </w:p>
    <w:p w14:paraId="34D0D2F7" w14:textId="600E211B" w:rsidR="004E1269" w:rsidRDefault="004E1269" w:rsidP="004E1269">
      <w:pPr>
        <w:rPr>
          <w:lang w:val="de-DE"/>
        </w:rPr>
      </w:pPr>
      <w:r>
        <w:rPr>
          <w:noProof/>
          <w:lang w:val="de-DE"/>
        </w:rPr>
        <w:drawing>
          <wp:inline distT="0" distB="0" distL="0" distR="0" wp14:anchorId="531C0A98" wp14:editId="0CDF9439">
            <wp:extent cx="1686160" cy="1266940"/>
            <wp:effectExtent l="0" t="0" r="9525" b="0"/>
            <wp:docPr id="1366105200" name="Grafi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08831" cy="12839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7E8BF4B" w14:textId="44A8B875" w:rsidR="004E1269" w:rsidRDefault="004E1269" w:rsidP="004E1269">
      <w:pPr>
        <w:rPr>
          <w:lang w:val="de-DE"/>
        </w:rPr>
      </w:pPr>
      <w:r w:rsidRPr="00063554">
        <w:rPr>
          <w:lang w:val="de-DE"/>
        </w:rPr>
        <w:t>Insgesamt 35 Verarbeiter und Händler trafen sich</w:t>
      </w:r>
      <w:r>
        <w:rPr>
          <w:lang w:val="de-DE"/>
        </w:rPr>
        <w:t xml:space="preserve"> am 20. November im Land Rover Experience Center zum großen Abschluss-Event der Saint-Gobain Weber Fliesen Roadshow 2025.</w:t>
      </w:r>
    </w:p>
    <w:p w14:paraId="38A6CC24" w14:textId="77777777" w:rsidR="004E1269" w:rsidRDefault="004E1269" w:rsidP="004E1269">
      <w:pPr>
        <w:rPr>
          <w:lang w:val="de-DE"/>
        </w:rPr>
      </w:pPr>
    </w:p>
    <w:p w14:paraId="7A60C186" w14:textId="77777777" w:rsidR="001D10FE" w:rsidRDefault="001D10FE" w:rsidP="004E1269">
      <w:pPr>
        <w:rPr>
          <w:lang w:val="de-DE"/>
        </w:rPr>
      </w:pPr>
    </w:p>
    <w:p w14:paraId="5F0A8607" w14:textId="77777777" w:rsidR="001D10FE" w:rsidRDefault="001D10FE" w:rsidP="004E1269">
      <w:pPr>
        <w:rPr>
          <w:lang w:val="de-DE"/>
        </w:rPr>
      </w:pPr>
    </w:p>
    <w:p w14:paraId="5EF8B433" w14:textId="77777777" w:rsidR="001D10FE" w:rsidRDefault="001D10FE" w:rsidP="004E1269">
      <w:pPr>
        <w:rPr>
          <w:lang w:val="de-DE"/>
        </w:rPr>
      </w:pPr>
    </w:p>
    <w:p w14:paraId="6071CCBF" w14:textId="32FFD026" w:rsidR="001D10FE" w:rsidRDefault="001D10FE" w:rsidP="004E1269">
      <w:pPr>
        <w:rPr>
          <w:lang w:val="de-DE"/>
        </w:rPr>
      </w:pPr>
    </w:p>
    <w:p w14:paraId="78324B14" w14:textId="48C804D3" w:rsidR="004E1269" w:rsidRDefault="004E1269" w:rsidP="004E1269">
      <w:pPr>
        <w:rPr>
          <w:lang w:val="de-DE"/>
        </w:rPr>
      </w:pPr>
      <w:r>
        <w:rPr>
          <w:noProof/>
          <w:lang w:val="de-DE"/>
        </w:rPr>
        <w:lastRenderedPageBreak/>
        <w:drawing>
          <wp:inline distT="0" distB="0" distL="0" distR="0" wp14:anchorId="55865078" wp14:editId="3C2FB27F">
            <wp:extent cx="1660967" cy="1244906"/>
            <wp:effectExtent l="0" t="0" r="0" b="0"/>
            <wp:docPr id="1468201922" name="Grafik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70994" cy="125242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FC8DFDF" w14:textId="070EE0B6" w:rsidR="004E1269" w:rsidRDefault="004E1269" w:rsidP="004E1269">
      <w:pPr>
        <w:rPr>
          <w:rFonts w:cstheme="majorBidi"/>
          <w:noProof/>
          <w:lang w:val="de-DE"/>
        </w:rPr>
      </w:pPr>
      <w:r>
        <w:rPr>
          <w:rFonts w:cstheme="majorBidi"/>
          <w:noProof/>
          <w:lang w:val="de-DE"/>
        </w:rPr>
        <w:t xml:space="preserve">Bei Fachhändlern in ganz Deutschland </w:t>
      </w:r>
      <w:r w:rsidRPr="00964B12">
        <w:rPr>
          <w:rFonts w:cstheme="majorBidi"/>
          <w:noProof/>
          <w:lang w:val="de-DE"/>
        </w:rPr>
        <w:t>demonstrier</w:t>
      </w:r>
      <w:r>
        <w:rPr>
          <w:rFonts w:cstheme="majorBidi"/>
          <w:noProof/>
          <w:lang w:val="de-DE"/>
        </w:rPr>
        <w:t>t</w:t>
      </w:r>
      <w:r w:rsidRPr="00964B12">
        <w:rPr>
          <w:rFonts w:cstheme="majorBidi"/>
          <w:noProof/>
          <w:lang w:val="de-DE"/>
        </w:rPr>
        <w:t xml:space="preserve">en </w:t>
      </w:r>
      <w:r>
        <w:rPr>
          <w:rFonts w:cstheme="majorBidi"/>
          <w:noProof/>
          <w:lang w:val="de-DE"/>
        </w:rPr>
        <w:t xml:space="preserve">die </w:t>
      </w:r>
      <w:r w:rsidRPr="00964B12">
        <w:rPr>
          <w:rFonts w:cstheme="majorBidi"/>
          <w:noProof/>
          <w:lang w:val="de-DE"/>
        </w:rPr>
        <w:t xml:space="preserve">Weber-Experten </w:t>
      </w:r>
      <w:r>
        <w:rPr>
          <w:rFonts w:cstheme="majorBidi"/>
          <w:noProof/>
          <w:lang w:val="de-DE"/>
        </w:rPr>
        <w:t xml:space="preserve">die </w:t>
      </w:r>
      <w:r w:rsidRPr="00964B12">
        <w:rPr>
          <w:rFonts w:cstheme="majorBidi"/>
          <w:noProof/>
          <w:lang w:val="de-DE"/>
        </w:rPr>
        <w:t xml:space="preserve">Neuheiten praxisnah und </w:t>
      </w:r>
      <w:r>
        <w:rPr>
          <w:rFonts w:cstheme="majorBidi"/>
          <w:noProof/>
          <w:lang w:val="de-DE"/>
        </w:rPr>
        <w:t>gingen in den</w:t>
      </w:r>
      <w:r w:rsidRPr="00964B12">
        <w:rPr>
          <w:rFonts w:cstheme="majorBidi"/>
          <w:noProof/>
          <w:lang w:val="de-DE"/>
        </w:rPr>
        <w:t xml:space="preserve"> intensiven Fachaustausch</w:t>
      </w:r>
      <w:r>
        <w:rPr>
          <w:rFonts w:cstheme="majorBidi"/>
          <w:noProof/>
          <w:lang w:val="de-DE"/>
        </w:rPr>
        <w:t xml:space="preserve"> </w:t>
      </w:r>
      <w:r w:rsidRPr="00063554">
        <w:rPr>
          <w:rFonts w:cstheme="majorBidi"/>
          <w:noProof/>
          <w:lang w:val="de-DE"/>
        </w:rPr>
        <w:t>mit den Verarbeitern und Händlern.</w:t>
      </w:r>
      <w:r>
        <w:rPr>
          <w:rFonts w:cstheme="majorBidi"/>
          <w:noProof/>
          <w:lang w:val="de-DE"/>
        </w:rPr>
        <w:t xml:space="preserve"> </w:t>
      </w:r>
      <w:r w:rsidR="00A44B70">
        <w:rPr>
          <w:rFonts w:cstheme="majorBidi"/>
          <w:noProof/>
          <w:lang w:val="de-DE"/>
        </w:rPr>
        <w:t>Begleitet wurden sie durch einen</w:t>
      </w:r>
      <w:r>
        <w:rPr>
          <w:rFonts w:cstheme="majorBidi"/>
          <w:noProof/>
          <w:lang w:val="de-DE"/>
        </w:rPr>
        <w:t xml:space="preserve"> aufmerksamkeitsstarke</w:t>
      </w:r>
      <w:r w:rsidR="00A44B70">
        <w:rPr>
          <w:rFonts w:cstheme="majorBidi"/>
          <w:noProof/>
          <w:lang w:val="de-DE"/>
        </w:rPr>
        <w:t>n,</w:t>
      </w:r>
      <w:r>
        <w:rPr>
          <w:rFonts w:cstheme="majorBidi"/>
          <w:noProof/>
          <w:lang w:val="de-DE"/>
        </w:rPr>
        <w:t xml:space="preserve"> Weber-gelbe</w:t>
      </w:r>
      <w:r w:rsidR="00A44B70">
        <w:rPr>
          <w:rFonts w:cstheme="majorBidi"/>
          <w:noProof/>
          <w:lang w:val="de-DE"/>
        </w:rPr>
        <w:t>n</w:t>
      </w:r>
      <w:r>
        <w:rPr>
          <w:rFonts w:cstheme="majorBidi"/>
          <w:noProof/>
          <w:lang w:val="de-DE"/>
        </w:rPr>
        <w:t xml:space="preserve"> </w:t>
      </w:r>
      <w:r w:rsidRPr="00C46383">
        <w:rPr>
          <w:rFonts w:cstheme="majorBidi"/>
          <w:noProof/>
          <w:lang w:val="de-DE"/>
        </w:rPr>
        <w:t>Land Rover</w:t>
      </w:r>
      <w:r>
        <w:rPr>
          <w:rFonts w:cstheme="majorBidi"/>
          <w:noProof/>
          <w:lang w:val="de-DE"/>
        </w:rPr>
        <w:t xml:space="preserve"> Defender</w:t>
      </w:r>
      <w:r w:rsidR="00A44B70">
        <w:rPr>
          <w:rFonts w:cstheme="majorBidi"/>
          <w:noProof/>
          <w:lang w:val="de-DE"/>
        </w:rPr>
        <w:t>.</w:t>
      </w:r>
    </w:p>
    <w:p w14:paraId="0E004A25" w14:textId="77777777" w:rsidR="00A44B70" w:rsidRDefault="00A44B70" w:rsidP="004E1269">
      <w:pPr>
        <w:rPr>
          <w:rFonts w:cstheme="majorBidi"/>
          <w:noProof/>
          <w:lang w:val="de-DE"/>
        </w:rPr>
      </w:pPr>
    </w:p>
    <w:p w14:paraId="1025D174" w14:textId="6751F18F" w:rsidR="00A44B70" w:rsidRDefault="00A44B70" w:rsidP="004E1269">
      <w:pPr>
        <w:rPr>
          <w:lang w:val="de-DE"/>
        </w:rPr>
      </w:pPr>
      <w:r>
        <w:rPr>
          <w:rFonts w:cstheme="majorBidi"/>
          <w:noProof/>
          <w:lang w:val="de-DE"/>
        </w:rPr>
        <w:drawing>
          <wp:inline distT="0" distB="0" distL="0" distR="0" wp14:anchorId="3617870A" wp14:editId="787E391C">
            <wp:extent cx="1646268" cy="1233889"/>
            <wp:effectExtent l="0" t="0" r="0" b="4445"/>
            <wp:docPr id="1448250795" name="Grafik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658232" cy="124285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8E35511" w14:textId="3A807B00" w:rsidR="00A44B70" w:rsidRDefault="00A44B70" w:rsidP="004E1269">
      <w:pPr>
        <w:rPr>
          <w:lang w:val="de-DE"/>
        </w:rPr>
      </w:pPr>
      <w:r>
        <w:rPr>
          <w:lang w:val="de-DE"/>
        </w:rPr>
        <w:t>Martin Naber (Vertriebsleiter Bautenschutzsysteme</w:t>
      </w:r>
      <w:r w:rsidR="004067BD">
        <w:rPr>
          <w:lang w:val="de-DE"/>
        </w:rPr>
        <w:t xml:space="preserve"> SG Weber</w:t>
      </w:r>
      <w:r>
        <w:rPr>
          <w:lang w:val="de-DE"/>
        </w:rPr>
        <w:t>), Irmtraud Wieland (Eventmanagerin</w:t>
      </w:r>
      <w:r w:rsidR="004067BD">
        <w:rPr>
          <w:lang w:val="de-DE"/>
        </w:rPr>
        <w:t>, SG Weber</w:t>
      </w:r>
      <w:r>
        <w:rPr>
          <w:lang w:val="de-DE"/>
        </w:rPr>
        <w:t xml:space="preserve">) und </w:t>
      </w:r>
      <w:r w:rsidR="00063554">
        <w:rPr>
          <w:lang w:val="de-DE"/>
        </w:rPr>
        <w:t>Friedhelm Spitzlei</w:t>
      </w:r>
      <w:r>
        <w:rPr>
          <w:lang w:val="de-DE"/>
        </w:rPr>
        <w:t xml:space="preserve"> (Instruktor Land Rover) begrüßen die </w:t>
      </w:r>
      <w:r w:rsidR="001947E8">
        <w:rPr>
          <w:lang w:val="de-DE"/>
        </w:rPr>
        <w:t>Teilnehmenden</w:t>
      </w:r>
      <w:r>
        <w:rPr>
          <w:lang w:val="de-DE"/>
        </w:rPr>
        <w:t xml:space="preserve"> des Offroad-Events.</w:t>
      </w:r>
    </w:p>
    <w:p w14:paraId="2E10CFB3" w14:textId="77777777" w:rsidR="004067BD" w:rsidRDefault="004067BD" w:rsidP="004E1269">
      <w:pPr>
        <w:rPr>
          <w:lang w:val="de-DE"/>
        </w:rPr>
      </w:pPr>
    </w:p>
    <w:p w14:paraId="5C680FE5" w14:textId="35FDBA14" w:rsidR="004067BD" w:rsidRDefault="004067BD" w:rsidP="004E1269">
      <w:pPr>
        <w:rPr>
          <w:lang w:val="de-DE"/>
        </w:rPr>
      </w:pPr>
      <w:r>
        <w:rPr>
          <w:lang w:val="de-DE"/>
        </w:rPr>
        <w:t>Alle Bilder: Saint-Gobain Weber</w:t>
      </w:r>
    </w:p>
    <w:p w14:paraId="08CD28C5" w14:textId="77777777" w:rsidR="00A44B70" w:rsidRDefault="00A44B70" w:rsidP="004E1269">
      <w:pPr>
        <w:rPr>
          <w:lang w:val="de-DE"/>
        </w:rPr>
      </w:pPr>
    </w:p>
    <w:p w14:paraId="74D0DC2A" w14:textId="313C7C6D" w:rsidR="00A44B70" w:rsidRPr="004E1269" w:rsidRDefault="00A44B70" w:rsidP="004E1269">
      <w:pPr>
        <w:rPr>
          <w:lang w:val="de-DE"/>
        </w:rPr>
      </w:pPr>
    </w:p>
    <w:sectPr w:rsidR="00A44B70" w:rsidRPr="004E1269" w:rsidSect="009029F8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pgSz w:w="11906" w:h="16838" w:code="9"/>
      <w:pgMar w:top="2268" w:right="1134" w:bottom="1134" w:left="1134" w:header="567" w:footer="454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06E627D" w14:textId="77777777" w:rsidR="006B17F9" w:rsidRDefault="006B17F9" w:rsidP="000D2398">
      <w:pPr>
        <w:spacing w:after="0" w:line="240" w:lineRule="auto"/>
      </w:pPr>
      <w:r>
        <w:separator/>
      </w:r>
    </w:p>
  </w:endnote>
  <w:endnote w:type="continuationSeparator" w:id="0">
    <w:p w14:paraId="7A8CC694" w14:textId="77777777" w:rsidR="006B17F9" w:rsidRDefault="006B17F9" w:rsidP="000D239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inion Pro">
    <w:charset w:val="00"/>
    <w:family w:val="roman"/>
    <w:pitch w:val="variable"/>
    <w:sig w:usb0="60000287" w:usb1="00000001" w:usb2="00000000" w:usb3="00000000" w:csb0="0000019F" w:csb1="00000000"/>
  </w:font>
  <w:font w:name="Arial (Headings)">
    <w:charset w:val="00"/>
    <w:family w:val="roman"/>
    <w:pitch w:val="default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B06194" w14:textId="77777777" w:rsidR="009E4CC8" w:rsidRDefault="009E4CC8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C05287" w14:textId="55D867EE" w:rsidR="005A3D76" w:rsidRPr="008D34A9" w:rsidRDefault="00822240" w:rsidP="00493D71">
    <w:pPr>
      <w:pStyle w:val="berschrift2"/>
      <w:spacing w:line="240" w:lineRule="auto"/>
      <w:rPr>
        <w:b/>
        <w:bCs/>
        <w:noProof/>
        <w:color w:val="auto"/>
        <w:sz w:val="16"/>
        <w:szCs w:val="20"/>
        <w:lang w:val="fr-FR"/>
      </w:rPr>
    </w:pPr>
    <w:bookmarkStart w:id="0" w:name="_Hlk142042876"/>
    <w:bookmarkStart w:id="1" w:name="_Hlk142042877"/>
    <w:r w:rsidRPr="00EE5A18">
      <w:rPr>
        <w:noProof/>
        <w:color w:val="auto"/>
        <w:lang w:val="fr-FR" w:eastAsia="fr-FR"/>
      </w:rPr>
      <w:drawing>
        <wp:anchor distT="0" distB="0" distL="114300" distR="114300" simplePos="0" relativeHeight="251658240" behindDoc="0" locked="0" layoutInCell="1" allowOverlap="1" wp14:anchorId="152769C2" wp14:editId="6733A0F2">
          <wp:simplePos x="0" y="0"/>
          <wp:positionH relativeFrom="margin">
            <wp:posOffset>2513965</wp:posOffset>
          </wp:positionH>
          <wp:positionV relativeFrom="page">
            <wp:posOffset>10117709</wp:posOffset>
          </wp:positionV>
          <wp:extent cx="1092481" cy="382246"/>
          <wp:effectExtent l="0" t="0" r="0" b="0"/>
          <wp:wrapNone/>
          <wp:docPr id="442464393" name="Image 3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92481" cy="382246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bookmarkEnd w:id="0"/>
    <w:bookmarkEnd w:id="1"/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7C5613" w14:textId="36DFCADC" w:rsidR="008D34A9" w:rsidRPr="00FE08EB" w:rsidRDefault="00493D71" w:rsidP="00FE08EB">
    <w:pPr>
      <w:pStyle w:val="berschrift2"/>
      <w:spacing w:line="240" w:lineRule="auto"/>
      <w:jc w:val="center"/>
      <w:rPr>
        <w:b/>
        <w:bCs/>
        <w:noProof/>
        <w:color w:val="auto"/>
        <w:sz w:val="16"/>
        <w:szCs w:val="16"/>
        <w:lang w:val="en-GB"/>
      </w:rPr>
    </w:pPr>
    <w:r w:rsidRPr="008D34A9">
      <w:rPr>
        <w:b/>
        <w:bCs/>
        <w:noProof/>
        <w:color w:val="auto"/>
        <w:sz w:val="40"/>
        <w:szCs w:val="40"/>
        <w:lang w:val="en-GB"/>
      </w:rPr>
      <w:drawing>
        <wp:anchor distT="0" distB="0" distL="114300" distR="114300" simplePos="0" relativeHeight="251658243" behindDoc="0" locked="0" layoutInCell="1" allowOverlap="1" wp14:anchorId="192D0A65" wp14:editId="4AEF3BE9">
          <wp:simplePos x="0" y="0"/>
          <wp:positionH relativeFrom="margin">
            <wp:posOffset>2698115</wp:posOffset>
          </wp:positionH>
          <wp:positionV relativeFrom="page">
            <wp:posOffset>9901555</wp:posOffset>
          </wp:positionV>
          <wp:extent cx="720000" cy="298800"/>
          <wp:effectExtent l="0" t="0" r="4445" b="6350"/>
          <wp:wrapNone/>
          <wp:docPr id="2103465646" name="Image 6" descr="A logo with a city silhouette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103465646" name="Image 2103465646" descr="A logo with a city silhouette&#10;&#10;Description automatically generated"/>
                  <pic:cNvPicPr>
                    <a:picLocks noChangeAspect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20000" cy="2988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FE08EB" w:rsidRPr="00FE08EB">
      <w:t xml:space="preserve"> </w:t>
    </w:r>
    <w:r w:rsidR="004F1D21">
      <w:rPr>
        <w:b/>
        <w:bCs/>
        <w:noProof/>
        <w:color w:val="auto"/>
        <w:sz w:val="16"/>
        <w:szCs w:val="16"/>
        <w:lang w:val="en-GB"/>
      </w:rPr>
      <w:t>www.de.weber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24FF82A" w14:textId="77777777" w:rsidR="006B17F9" w:rsidRDefault="006B17F9" w:rsidP="000D2398">
      <w:pPr>
        <w:spacing w:after="0" w:line="240" w:lineRule="auto"/>
      </w:pPr>
      <w:r>
        <w:separator/>
      </w:r>
    </w:p>
  </w:footnote>
  <w:footnote w:type="continuationSeparator" w:id="0">
    <w:p w14:paraId="0D058701" w14:textId="77777777" w:rsidR="006B17F9" w:rsidRDefault="006B17F9" w:rsidP="000D239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B6D5BD" w14:textId="77777777" w:rsidR="009E4CC8" w:rsidRDefault="009E4CC8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54FB45B" w14:textId="77777777" w:rsidR="00BE4A9C" w:rsidRPr="00822240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en-GB"/>
      </w:rPr>
    </w:pPr>
    <w:r w:rsidRPr="00EE5A18">
      <w:rPr>
        <w:noProof/>
        <w:lang w:val="fr-FR" w:eastAsia="fr-FR"/>
      </w:rPr>
      <w:drawing>
        <wp:anchor distT="0" distB="0" distL="114300" distR="114300" simplePos="0" relativeHeight="251658244" behindDoc="0" locked="0" layoutInCell="1" allowOverlap="1" wp14:anchorId="641651AC" wp14:editId="47482680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1821375617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822240">
      <w:rPr>
        <w:b/>
        <w:bCs/>
        <w:noProof/>
        <w:color w:val="5A4C40" w:themeColor="background2"/>
        <w:sz w:val="28"/>
        <w:szCs w:val="28"/>
        <w:lang w:val="en-GB"/>
      </w:rPr>
      <mc:AlternateContent>
        <mc:Choice Requires="wps">
          <w:drawing>
            <wp:anchor distT="0" distB="0" distL="114300" distR="114300" simplePos="0" relativeHeight="251658245" behindDoc="0" locked="0" layoutInCell="1" allowOverlap="1" wp14:anchorId="35F9CF5F" wp14:editId="4B95454E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480544774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194F0D69" id="Forme libre 5" o:spid="_x0000_s1026" style="position:absolute;margin-left:0;margin-top:-28.5pt;width:595.25pt;height:802.7pt;z-index:251658245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Pr="00822240">
      <w:rPr>
        <w:b/>
        <w:bCs/>
        <w:noProof/>
        <w:color w:val="5A4C40" w:themeColor="background2"/>
        <w:sz w:val="28"/>
        <w:szCs w:val="28"/>
        <w:lang w:val="en-GB"/>
      </w:rPr>
      <w:t>PRESS</w:t>
    </w:r>
    <w:r>
      <w:rPr>
        <w:b/>
        <w:bCs/>
        <w:noProof/>
        <w:color w:val="5A4C40" w:themeColor="background2"/>
        <w:sz w:val="28"/>
        <w:szCs w:val="28"/>
        <w:lang w:val="en-GB"/>
      </w:rPr>
      <w:t>E</w:t>
    </w:r>
  </w:p>
  <w:p w14:paraId="1DC6D8BC" w14:textId="77777777" w:rsidR="00BE4A9C" w:rsidRPr="00822240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en-GB"/>
      </w:rPr>
    </w:pPr>
    <w:r>
      <w:rPr>
        <w:b/>
        <w:bCs/>
        <w:noProof/>
        <w:color w:val="5A4C40" w:themeColor="background2"/>
        <w:sz w:val="28"/>
        <w:szCs w:val="28"/>
        <w:lang w:val="en-GB"/>
      </w:rPr>
      <w:t>MELDUNG</w:t>
    </w:r>
  </w:p>
  <w:p w14:paraId="7475479D" w14:textId="2F9C437B" w:rsidR="006B5242" w:rsidRPr="00BE4A9C" w:rsidRDefault="006B5242" w:rsidP="00BE4A9C">
    <w:pPr>
      <w:pStyle w:val="Kopfzeile"/>
      <w:ind w:left="-567"/>
      <w:rPr>
        <w:lang w:val="en-GB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3C800E" w14:textId="475E3D66" w:rsidR="00493D71" w:rsidRPr="00C72781" w:rsidRDefault="00822240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de-DE"/>
      </w:rPr>
    </w:pPr>
    <w:r w:rsidRPr="00EE5A18">
      <w:rPr>
        <w:noProof/>
        <w:lang w:val="fr-FR" w:eastAsia="fr-FR"/>
      </w:rPr>
      <w:drawing>
        <wp:anchor distT="0" distB="0" distL="114300" distR="114300" simplePos="0" relativeHeight="251658241" behindDoc="0" locked="0" layoutInCell="1" allowOverlap="1" wp14:anchorId="47654675" wp14:editId="36989E8B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498728593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493D71" w:rsidRPr="00822240">
      <w:rPr>
        <w:b/>
        <w:bCs/>
        <w:noProof/>
        <w:color w:val="5A4C40" w:themeColor="background2"/>
        <w:sz w:val="28"/>
        <w:szCs w:val="28"/>
        <w:lang w:val="en-GB"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3B5ED322" wp14:editId="326BAE66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161558706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188F9735" id="Forme libre 5" o:spid="_x0000_s1026" style="position:absolute;margin-left:0;margin-top:-28.5pt;width:595.25pt;height:802.7pt;z-index:251658242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="00493D71" w:rsidRPr="00C72781">
      <w:rPr>
        <w:b/>
        <w:bCs/>
        <w:noProof/>
        <w:color w:val="5A4C40" w:themeColor="background2"/>
        <w:sz w:val="28"/>
        <w:szCs w:val="28"/>
        <w:lang w:val="de-DE"/>
      </w:rPr>
      <w:t>PRESS</w:t>
    </w:r>
    <w:r w:rsidR="00BE4A9C" w:rsidRPr="00C72781">
      <w:rPr>
        <w:b/>
        <w:bCs/>
        <w:noProof/>
        <w:color w:val="5A4C40" w:themeColor="background2"/>
        <w:sz w:val="28"/>
        <w:szCs w:val="28"/>
        <w:lang w:val="de-DE"/>
      </w:rPr>
      <w:t>E</w:t>
    </w:r>
  </w:p>
  <w:p w14:paraId="76097A0A" w14:textId="07A2B818" w:rsidR="00493D71" w:rsidRPr="00C72781" w:rsidRDefault="00BE4A9C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  <w:lang w:val="de-DE"/>
      </w:rPr>
    </w:pPr>
    <w:r w:rsidRPr="00C72781">
      <w:rPr>
        <w:b/>
        <w:bCs/>
        <w:noProof/>
        <w:color w:val="5A4C40" w:themeColor="background2"/>
        <w:sz w:val="28"/>
        <w:szCs w:val="28"/>
        <w:lang w:val="de-DE"/>
      </w:rPr>
      <w:t>MELDUNG</w:t>
    </w:r>
  </w:p>
  <w:p w14:paraId="0BCBB615" w14:textId="14B8993C" w:rsidR="005D111C" w:rsidRPr="00C72781" w:rsidRDefault="007B3273" w:rsidP="00D135D6">
    <w:pPr>
      <w:pStyle w:val="Kopfzeile"/>
      <w:tabs>
        <w:tab w:val="clear" w:pos="4680"/>
        <w:tab w:val="clear" w:pos="9360"/>
        <w:tab w:val="left" w:pos="2025"/>
        <w:tab w:val="left" w:pos="4545"/>
      </w:tabs>
      <w:ind w:left="-567"/>
      <w:rPr>
        <w:lang w:val="de-DE"/>
      </w:rPr>
    </w:pPr>
    <w:r w:rsidRPr="00C72781">
      <w:rPr>
        <w:lang w:val="de-DE"/>
      </w:rPr>
      <w:tab/>
    </w:r>
    <w:r w:rsidRPr="00C72781">
      <w:rPr>
        <w:lang w:val="de-DE"/>
      </w:rPr>
      <w:tab/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8"/>
  <w:documentProtection w:edit="trackedChanges" w:enforcement="0"/>
  <w:defaultTabStop w:val="1985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42DF8"/>
    <w:rsid w:val="0001338C"/>
    <w:rsid w:val="00013679"/>
    <w:rsid w:val="00024F5B"/>
    <w:rsid w:val="000419F7"/>
    <w:rsid w:val="00041CBC"/>
    <w:rsid w:val="000423B2"/>
    <w:rsid w:val="00042F06"/>
    <w:rsid w:val="000464FA"/>
    <w:rsid w:val="00056C05"/>
    <w:rsid w:val="00057208"/>
    <w:rsid w:val="00061CE8"/>
    <w:rsid w:val="00063554"/>
    <w:rsid w:val="00067602"/>
    <w:rsid w:val="00067728"/>
    <w:rsid w:val="0007308B"/>
    <w:rsid w:val="00081F15"/>
    <w:rsid w:val="000820B8"/>
    <w:rsid w:val="0009100B"/>
    <w:rsid w:val="000A45EF"/>
    <w:rsid w:val="000B2EFD"/>
    <w:rsid w:val="000B6694"/>
    <w:rsid w:val="000C3443"/>
    <w:rsid w:val="000D0DD5"/>
    <w:rsid w:val="000D2286"/>
    <w:rsid w:val="000D2398"/>
    <w:rsid w:val="000D275F"/>
    <w:rsid w:val="000E05A1"/>
    <w:rsid w:val="000E23FA"/>
    <w:rsid w:val="000E3DB8"/>
    <w:rsid w:val="000E4C8E"/>
    <w:rsid w:val="001037C7"/>
    <w:rsid w:val="001116D5"/>
    <w:rsid w:val="00111786"/>
    <w:rsid w:val="0012709B"/>
    <w:rsid w:val="00134056"/>
    <w:rsid w:val="001501BE"/>
    <w:rsid w:val="00155202"/>
    <w:rsid w:val="00157887"/>
    <w:rsid w:val="0016619E"/>
    <w:rsid w:val="0018322D"/>
    <w:rsid w:val="00186DE7"/>
    <w:rsid w:val="001947E8"/>
    <w:rsid w:val="00195574"/>
    <w:rsid w:val="00196616"/>
    <w:rsid w:val="001A0462"/>
    <w:rsid w:val="001B19C5"/>
    <w:rsid w:val="001B283C"/>
    <w:rsid w:val="001C4A92"/>
    <w:rsid w:val="001C78A5"/>
    <w:rsid w:val="001D10FE"/>
    <w:rsid w:val="001E641D"/>
    <w:rsid w:val="001E7454"/>
    <w:rsid w:val="002000AC"/>
    <w:rsid w:val="00206D91"/>
    <w:rsid w:val="002175AD"/>
    <w:rsid w:val="002248D0"/>
    <w:rsid w:val="00224F39"/>
    <w:rsid w:val="00233EC7"/>
    <w:rsid w:val="0023589A"/>
    <w:rsid w:val="00245769"/>
    <w:rsid w:val="0026075D"/>
    <w:rsid w:val="00266518"/>
    <w:rsid w:val="002758A3"/>
    <w:rsid w:val="00285641"/>
    <w:rsid w:val="002859DC"/>
    <w:rsid w:val="00286397"/>
    <w:rsid w:val="00287A9E"/>
    <w:rsid w:val="002B36C2"/>
    <w:rsid w:val="002C0B79"/>
    <w:rsid w:val="002C7D11"/>
    <w:rsid w:val="002D29B8"/>
    <w:rsid w:val="002D76DD"/>
    <w:rsid w:val="002F0A76"/>
    <w:rsid w:val="002F1004"/>
    <w:rsid w:val="00304B3F"/>
    <w:rsid w:val="00306417"/>
    <w:rsid w:val="0031507D"/>
    <w:rsid w:val="00317325"/>
    <w:rsid w:val="00321942"/>
    <w:rsid w:val="00321B85"/>
    <w:rsid w:val="00330F9D"/>
    <w:rsid w:val="003359B8"/>
    <w:rsid w:val="0033753E"/>
    <w:rsid w:val="00363C26"/>
    <w:rsid w:val="00376E4B"/>
    <w:rsid w:val="003B3BB5"/>
    <w:rsid w:val="003C538F"/>
    <w:rsid w:val="003D04A8"/>
    <w:rsid w:val="003D1BD1"/>
    <w:rsid w:val="003D3E32"/>
    <w:rsid w:val="003D5457"/>
    <w:rsid w:val="003E0B3E"/>
    <w:rsid w:val="003E1535"/>
    <w:rsid w:val="003E687E"/>
    <w:rsid w:val="003E7655"/>
    <w:rsid w:val="003E7B63"/>
    <w:rsid w:val="003F27F1"/>
    <w:rsid w:val="004067BD"/>
    <w:rsid w:val="00407830"/>
    <w:rsid w:val="00410B9E"/>
    <w:rsid w:val="00413A2F"/>
    <w:rsid w:val="00413A4F"/>
    <w:rsid w:val="00422410"/>
    <w:rsid w:val="00424C64"/>
    <w:rsid w:val="0042702D"/>
    <w:rsid w:val="004326A3"/>
    <w:rsid w:val="0045572E"/>
    <w:rsid w:val="00460CCC"/>
    <w:rsid w:val="00462B52"/>
    <w:rsid w:val="00475D84"/>
    <w:rsid w:val="00482996"/>
    <w:rsid w:val="00493D71"/>
    <w:rsid w:val="004A2ADD"/>
    <w:rsid w:val="004A5FE8"/>
    <w:rsid w:val="004B674D"/>
    <w:rsid w:val="004C40C1"/>
    <w:rsid w:val="004D1587"/>
    <w:rsid w:val="004E10C9"/>
    <w:rsid w:val="004E1269"/>
    <w:rsid w:val="004E597B"/>
    <w:rsid w:val="004F1D21"/>
    <w:rsid w:val="005022D0"/>
    <w:rsid w:val="00506ADF"/>
    <w:rsid w:val="00510308"/>
    <w:rsid w:val="005163C9"/>
    <w:rsid w:val="00516820"/>
    <w:rsid w:val="00532D0C"/>
    <w:rsid w:val="00532FE7"/>
    <w:rsid w:val="00542CCE"/>
    <w:rsid w:val="0054661F"/>
    <w:rsid w:val="00555EEC"/>
    <w:rsid w:val="0056141E"/>
    <w:rsid w:val="005643E6"/>
    <w:rsid w:val="005644AA"/>
    <w:rsid w:val="0058607A"/>
    <w:rsid w:val="005915AA"/>
    <w:rsid w:val="005A2CFE"/>
    <w:rsid w:val="005A3D76"/>
    <w:rsid w:val="005B3361"/>
    <w:rsid w:val="005C042F"/>
    <w:rsid w:val="005C257E"/>
    <w:rsid w:val="005C5EE9"/>
    <w:rsid w:val="005D111C"/>
    <w:rsid w:val="005D23B2"/>
    <w:rsid w:val="005E0CD2"/>
    <w:rsid w:val="006132A4"/>
    <w:rsid w:val="00623250"/>
    <w:rsid w:val="00623D1A"/>
    <w:rsid w:val="0062613B"/>
    <w:rsid w:val="00643797"/>
    <w:rsid w:val="00645F0D"/>
    <w:rsid w:val="00647C15"/>
    <w:rsid w:val="00655E1A"/>
    <w:rsid w:val="00665C42"/>
    <w:rsid w:val="006741A8"/>
    <w:rsid w:val="0068050E"/>
    <w:rsid w:val="00692547"/>
    <w:rsid w:val="00692FCD"/>
    <w:rsid w:val="00694983"/>
    <w:rsid w:val="006A57F9"/>
    <w:rsid w:val="006A59CB"/>
    <w:rsid w:val="006A6DCC"/>
    <w:rsid w:val="006B17F9"/>
    <w:rsid w:val="006B1DD2"/>
    <w:rsid w:val="006B5242"/>
    <w:rsid w:val="006B559B"/>
    <w:rsid w:val="006C1100"/>
    <w:rsid w:val="006D284E"/>
    <w:rsid w:val="006D3476"/>
    <w:rsid w:val="006E2654"/>
    <w:rsid w:val="006E60F8"/>
    <w:rsid w:val="006F2B82"/>
    <w:rsid w:val="006F2E00"/>
    <w:rsid w:val="006F2F3C"/>
    <w:rsid w:val="00700D2D"/>
    <w:rsid w:val="00705AAD"/>
    <w:rsid w:val="007070AC"/>
    <w:rsid w:val="00716599"/>
    <w:rsid w:val="007215B2"/>
    <w:rsid w:val="007308B1"/>
    <w:rsid w:val="00743CFA"/>
    <w:rsid w:val="007449E2"/>
    <w:rsid w:val="007660C8"/>
    <w:rsid w:val="00786762"/>
    <w:rsid w:val="00786BAF"/>
    <w:rsid w:val="0079086A"/>
    <w:rsid w:val="0079723F"/>
    <w:rsid w:val="007B2986"/>
    <w:rsid w:val="007B3273"/>
    <w:rsid w:val="007B6D3E"/>
    <w:rsid w:val="007C314B"/>
    <w:rsid w:val="007D749E"/>
    <w:rsid w:val="0081099A"/>
    <w:rsid w:val="00812B4C"/>
    <w:rsid w:val="00812E7D"/>
    <w:rsid w:val="00814912"/>
    <w:rsid w:val="00822240"/>
    <w:rsid w:val="008256A4"/>
    <w:rsid w:val="0082691C"/>
    <w:rsid w:val="00844AEB"/>
    <w:rsid w:val="008700A7"/>
    <w:rsid w:val="00873965"/>
    <w:rsid w:val="00877A0E"/>
    <w:rsid w:val="00890C01"/>
    <w:rsid w:val="008957DE"/>
    <w:rsid w:val="00895901"/>
    <w:rsid w:val="00895F0E"/>
    <w:rsid w:val="008977E5"/>
    <w:rsid w:val="008A1130"/>
    <w:rsid w:val="008C000A"/>
    <w:rsid w:val="008D071D"/>
    <w:rsid w:val="008D220C"/>
    <w:rsid w:val="008D34A9"/>
    <w:rsid w:val="008F10D9"/>
    <w:rsid w:val="008F62B5"/>
    <w:rsid w:val="008F67CD"/>
    <w:rsid w:val="008F7CA3"/>
    <w:rsid w:val="009029F8"/>
    <w:rsid w:val="00904F34"/>
    <w:rsid w:val="0090630E"/>
    <w:rsid w:val="00911E9A"/>
    <w:rsid w:val="009237C8"/>
    <w:rsid w:val="00923D05"/>
    <w:rsid w:val="00924A85"/>
    <w:rsid w:val="00925772"/>
    <w:rsid w:val="00925F0D"/>
    <w:rsid w:val="00926751"/>
    <w:rsid w:val="009407B6"/>
    <w:rsid w:val="00941884"/>
    <w:rsid w:val="00945A45"/>
    <w:rsid w:val="009531BB"/>
    <w:rsid w:val="009602C3"/>
    <w:rsid w:val="00964B12"/>
    <w:rsid w:val="00966FC1"/>
    <w:rsid w:val="00970564"/>
    <w:rsid w:val="00970C61"/>
    <w:rsid w:val="009722D3"/>
    <w:rsid w:val="009806A6"/>
    <w:rsid w:val="00986706"/>
    <w:rsid w:val="009924F6"/>
    <w:rsid w:val="00995269"/>
    <w:rsid w:val="00996E36"/>
    <w:rsid w:val="009A2F5F"/>
    <w:rsid w:val="009A4875"/>
    <w:rsid w:val="009A7E37"/>
    <w:rsid w:val="009B03DB"/>
    <w:rsid w:val="009C3463"/>
    <w:rsid w:val="009D529E"/>
    <w:rsid w:val="009E4CC8"/>
    <w:rsid w:val="009F254A"/>
    <w:rsid w:val="009F26BB"/>
    <w:rsid w:val="00A15FB7"/>
    <w:rsid w:val="00A370D5"/>
    <w:rsid w:val="00A3796A"/>
    <w:rsid w:val="00A44B70"/>
    <w:rsid w:val="00A47BD4"/>
    <w:rsid w:val="00A51C5B"/>
    <w:rsid w:val="00A5268E"/>
    <w:rsid w:val="00A73CA9"/>
    <w:rsid w:val="00A74542"/>
    <w:rsid w:val="00AA105A"/>
    <w:rsid w:val="00AA340F"/>
    <w:rsid w:val="00AC2D61"/>
    <w:rsid w:val="00AD349B"/>
    <w:rsid w:val="00AD3F96"/>
    <w:rsid w:val="00AE49B2"/>
    <w:rsid w:val="00AE5CD9"/>
    <w:rsid w:val="00AF7D28"/>
    <w:rsid w:val="00AF7EFD"/>
    <w:rsid w:val="00B027C6"/>
    <w:rsid w:val="00B045FD"/>
    <w:rsid w:val="00B12DEB"/>
    <w:rsid w:val="00B159B4"/>
    <w:rsid w:val="00B17E8F"/>
    <w:rsid w:val="00B23A4B"/>
    <w:rsid w:val="00B30880"/>
    <w:rsid w:val="00B3327B"/>
    <w:rsid w:val="00B377A7"/>
    <w:rsid w:val="00B44DE4"/>
    <w:rsid w:val="00B518AF"/>
    <w:rsid w:val="00B545A2"/>
    <w:rsid w:val="00B54AAB"/>
    <w:rsid w:val="00B60EC3"/>
    <w:rsid w:val="00B662C1"/>
    <w:rsid w:val="00B67F11"/>
    <w:rsid w:val="00B71730"/>
    <w:rsid w:val="00B7233C"/>
    <w:rsid w:val="00B75FCE"/>
    <w:rsid w:val="00B81A54"/>
    <w:rsid w:val="00B82F22"/>
    <w:rsid w:val="00B92614"/>
    <w:rsid w:val="00B97CDE"/>
    <w:rsid w:val="00BA13CB"/>
    <w:rsid w:val="00BA19C4"/>
    <w:rsid w:val="00BB40E8"/>
    <w:rsid w:val="00BC4BAC"/>
    <w:rsid w:val="00BD4AA8"/>
    <w:rsid w:val="00BE4A9C"/>
    <w:rsid w:val="00BE6EF0"/>
    <w:rsid w:val="00BE73E5"/>
    <w:rsid w:val="00BE777D"/>
    <w:rsid w:val="00BF692B"/>
    <w:rsid w:val="00C02892"/>
    <w:rsid w:val="00C06EBE"/>
    <w:rsid w:val="00C15CAE"/>
    <w:rsid w:val="00C17DC1"/>
    <w:rsid w:val="00C37EC7"/>
    <w:rsid w:val="00C423E1"/>
    <w:rsid w:val="00C429DA"/>
    <w:rsid w:val="00C43C22"/>
    <w:rsid w:val="00C46383"/>
    <w:rsid w:val="00C46B01"/>
    <w:rsid w:val="00C46ED6"/>
    <w:rsid w:val="00C4794F"/>
    <w:rsid w:val="00C5604B"/>
    <w:rsid w:val="00C575CF"/>
    <w:rsid w:val="00C63D23"/>
    <w:rsid w:val="00C70C0A"/>
    <w:rsid w:val="00C71970"/>
    <w:rsid w:val="00C72781"/>
    <w:rsid w:val="00C75B08"/>
    <w:rsid w:val="00C838A1"/>
    <w:rsid w:val="00C85AD7"/>
    <w:rsid w:val="00C86493"/>
    <w:rsid w:val="00C97030"/>
    <w:rsid w:val="00CA1DF9"/>
    <w:rsid w:val="00CB1129"/>
    <w:rsid w:val="00CF6431"/>
    <w:rsid w:val="00D0608C"/>
    <w:rsid w:val="00D12775"/>
    <w:rsid w:val="00D135D6"/>
    <w:rsid w:val="00D2349A"/>
    <w:rsid w:val="00D23B2A"/>
    <w:rsid w:val="00D26B6E"/>
    <w:rsid w:val="00D32590"/>
    <w:rsid w:val="00D34563"/>
    <w:rsid w:val="00D350A4"/>
    <w:rsid w:val="00D36187"/>
    <w:rsid w:val="00D4410F"/>
    <w:rsid w:val="00D51900"/>
    <w:rsid w:val="00D57812"/>
    <w:rsid w:val="00D72A01"/>
    <w:rsid w:val="00D74645"/>
    <w:rsid w:val="00D749B1"/>
    <w:rsid w:val="00D957D1"/>
    <w:rsid w:val="00DA0E23"/>
    <w:rsid w:val="00DB046A"/>
    <w:rsid w:val="00DB59CA"/>
    <w:rsid w:val="00DB6DB9"/>
    <w:rsid w:val="00DE1A7A"/>
    <w:rsid w:val="00DE576A"/>
    <w:rsid w:val="00DE5FD1"/>
    <w:rsid w:val="00E03170"/>
    <w:rsid w:val="00E15DCA"/>
    <w:rsid w:val="00E20F8E"/>
    <w:rsid w:val="00E262DA"/>
    <w:rsid w:val="00E319CA"/>
    <w:rsid w:val="00E40116"/>
    <w:rsid w:val="00E469B4"/>
    <w:rsid w:val="00E521CD"/>
    <w:rsid w:val="00E575C9"/>
    <w:rsid w:val="00E632CB"/>
    <w:rsid w:val="00E71913"/>
    <w:rsid w:val="00E719D2"/>
    <w:rsid w:val="00E84060"/>
    <w:rsid w:val="00E848DB"/>
    <w:rsid w:val="00E91513"/>
    <w:rsid w:val="00EB0226"/>
    <w:rsid w:val="00EB28A9"/>
    <w:rsid w:val="00EB2EC6"/>
    <w:rsid w:val="00EB60B3"/>
    <w:rsid w:val="00EC1182"/>
    <w:rsid w:val="00EC1E34"/>
    <w:rsid w:val="00EC4C1B"/>
    <w:rsid w:val="00EC785C"/>
    <w:rsid w:val="00ED3C29"/>
    <w:rsid w:val="00EE3573"/>
    <w:rsid w:val="00EE3D07"/>
    <w:rsid w:val="00EE46CD"/>
    <w:rsid w:val="00EE4B56"/>
    <w:rsid w:val="00EE52CD"/>
    <w:rsid w:val="00EF6330"/>
    <w:rsid w:val="00F13B67"/>
    <w:rsid w:val="00F151AB"/>
    <w:rsid w:val="00F167B4"/>
    <w:rsid w:val="00F171FC"/>
    <w:rsid w:val="00F21253"/>
    <w:rsid w:val="00F3214C"/>
    <w:rsid w:val="00F32176"/>
    <w:rsid w:val="00F32A05"/>
    <w:rsid w:val="00F34C3E"/>
    <w:rsid w:val="00F3637A"/>
    <w:rsid w:val="00F42C7A"/>
    <w:rsid w:val="00F42DF8"/>
    <w:rsid w:val="00F447CE"/>
    <w:rsid w:val="00F5394D"/>
    <w:rsid w:val="00F56489"/>
    <w:rsid w:val="00F67CEB"/>
    <w:rsid w:val="00F73D4B"/>
    <w:rsid w:val="00F803DA"/>
    <w:rsid w:val="00FA65BF"/>
    <w:rsid w:val="00FB25A1"/>
    <w:rsid w:val="00FB49EB"/>
    <w:rsid w:val="00FC0AD5"/>
    <w:rsid w:val="00FC5DD9"/>
    <w:rsid w:val="00FD1458"/>
    <w:rsid w:val="00FD1C7F"/>
    <w:rsid w:val="00FD563C"/>
    <w:rsid w:val="00FE08EB"/>
    <w:rsid w:val="00FE679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20BD4E0"/>
  <w15:chartTrackingRefBased/>
  <w15:docId w15:val="{603F5327-37CB-454B-9383-2E11043A2DA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/>
    <w:lsdException w:name="heading 1" w:uiPriority="9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rsid w:val="00E03170"/>
  </w:style>
  <w:style w:type="paragraph" w:styleId="berschrift1">
    <w:name w:val="heading 1"/>
    <w:basedOn w:val="Standard"/>
    <w:next w:val="Standard"/>
    <w:link w:val="berschrift1Zchn"/>
    <w:uiPriority w:val="9"/>
    <w:qFormat/>
    <w:rsid w:val="00C423E1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paragraph" w:styleId="berschrift2">
    <w:name w:val="heading 2"/>
    <w:aliases w:val="Body text"/>
    <w:basedOn w:val="Standard"/>
    <w:next w:val="Standard"/>
    <w:link w:val="berschrift2Zchn"/>
    <w:uiPriority w:val="9"/>
    <w:unhideWhenUsed/>
    <w:qFormat/>
    <w:rsid w:val="005A3D76"/>
    <w:pPr>
      <w:keepNext/>
      <w:keepLines/>
      <w:spacing w:after="0" w:line="280" w:lineRule="exact"/>
      <w:jc w:val="both"/>
      <w:outlineLvl w:val="1"/>
    </w:pPr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berschrift3">
    <w:name w:val="heading 3"/>
    <w:basedOn w:val="Standard"/>
    <w:next w:val="Standard"/>
    <w:link w:val="berschrift3Zchn"/>
    <w:uiPriority w:val="9"/>
    <w:unhideWhenUsed/>
    <w:rsid w:val="000D2398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C423E1"/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character" w:customStyle="1" w:styleId="berschrift2Zchn">
    <w:name w:val="Überschrift 2 Zchn"/>
    <w:aliases w:val="Body text Zchn"/>
    <w:basedOn w:val="Absatz-Standardschriftart"/>
    <w:link w:val="berschrift2"/>
    <w:uiPriority w:val="9"/>
    <w:rsid w:val="005A3D76"/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Kopfzeile">
    <w:name w:val="header"/>
    <w:basedOn w:val="Standard"/>
    <w:link w:val="Kopf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KopfzeileZchn">
    <w:name w:val="Kopfzeile Zchn"/>
    <w:basedOn w:val="Absatz-Standardschriftart"/>
    <w:link w:val="Kopfzeile"/>
    <w:uiPriority w:val="99"/>
    <w:rsid w:val="000D2398"/>
  </w:style>
  <w:style w:type="paragraph" w:styleId="Fuzeile">
    <w:name w:val="footer"/>
    <w:basedOn w:val="Standard"/>
    <w:link w:val="Fu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uzeileZchn">
    <w:name w:val="Fußzeile Zchn"/>
    <w:basedOn w:val="Absatz-Standardschriftart"/>
    <w:link w:val="Fuzeile"/>
    <w:uiPriority w:val="99"/>
    <w:rsid w:val="000D2398"/>
  </w:style>
  <w:style w:type="character" w:customStyle="1" w:styleId="berschrift3Zchn">
    <w:name w:val="Überschrift 3 Zchn"/>
    <w:basedOn w:val="Absatz-Standardschriftart"/>
    <w:link w:val="berschrift3"/>
    <w:uiPriority w:val="9"/>
    <w:rsid w:val="000D2398"/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paragraph" w:customStyle="1" w:styleId="BasicParagraph">
    <w:name w:val="[Basic Paragraph]"/>
    <w:basedOn w:val="Standard"/>
    <w:uiPriority w:val="99"/>
    <w:rsid w:val="00BB40E8"/>
    <w:pPr>
      <w:autoSpaceDE w:val="0"/>
      <w:autoSpaceDN w:val="0"/>
      <w:adjustRightInd w:val="0"/>
      <w:spacing w:after="0" w:line="288" w:lineRule="auto"/>
      <w:textAlignment w:val="center"/>
    </w:pPr>
    <w:rPr>
      <w:rFonts w:ascii="Minion Pro" w:hAnsi="Minion Pro" w:cs="Minion Pro"/>
      <w:color w:val="000000"/>
      <w:sz w:val="24"/>
      <w:szCs w:val="24"/>
      <w:lang w:val="fr-FR"/>
    </w:rPr>
  </w:style>
  <w:style w:type="character" w:styleId="Zeilennummer">
    <w:name w:val="line number"/>
    <w:basedOn w:val="Absatz-Standardschriftart"/>
    <w:uiPriority w:val="99"/>
    <w:semiHidden/>
    <w:unhideWhenUsed/>
    <w:rsid w:val="00E319CA"/>
  </w:style>
  <w:style w:type="character" w:styleId="Hyperlink">
    <w:name w:val="Hyperlink"/>
    <w:basedOn w:val="Absatz-Standardschriftart"/>
    <w:uiPriority w:val="99"/>
    <w:unhideWhenUsed/>
    <w:rsid w:val="00941884"/>
    <w:rPr>
      <w:color w:val="000000" w:themeColor="hyperlink"/>
      <w:u w:val="singl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941884"/>
    <w:rPr>
      <w:color w:val="605E5C"/>
      <w:shd w:val="clear" w:color="auto" w:fill="E1DFDD"/>
    </w:rPr>
  </w:style>
  <w:style w:type="character" w:styleId="Fett">
    <w:name w:val="Strong"/>
    <w:uiPriority w:val="22"/>
    <w:rsid w:val="00C72781"/>
    <w:rPr>
      <w:sz w:val="24"/>
    </w:rPr>
  </w:style>
  <w:style w:type="paragraph" w:styleId="StandardWeb">
    <w:name w:val="Normal (Web)"/>
    <w:basedOn w:val="Standard"/>
    <w:uiPriority w:val="99"/>
    <w:semiHidden/>
    <w:unhideWhenUsed/>
    <w:rsid w:val="00716599"/>
    <w:rPr>
      <w:rFonts w:ascii="Times New Roman" w:hAnsi="Times New Roman" w:cs="Times New Roman"/>
      <w:sz w:val="24"/>
      <w:szCs w:val="24"/>
    </w:rPr>
  </w:style>
  <w:style w:type="paragraph" w:styleId="berarbeitung">
    <w:name w:val="Revision"/>
    <w:hidden/>
    <w:uiPriority w:val="99"/>
    <w:semiHidden/>
    <w:rsid w:val="007D749E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35677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043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notes" Target="footnotes.xml"/><Relationship Id="rId13" Type="http://schemas.openxmlformats.org/officeDocument/2006/relationships/image" Target="media/image3.jpeg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webSettings" Target="webSettings.xml"/><Relationship Id="rId12" Type="http://schemas.openxmlformats.org/officeDocument/2006/relationships/image" Target="media/image2.jpeg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image" Target="media/image6.jpeg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image" Target="media/image1.jpeg"/><Relationship Id="rId24" Type="http://schemas.openxmlformats.org/officeDocument/2006/relationships/theme" Target="theme/theme1.xml"/><Relationship Id="rId5" Type="http://schemas.openxmlformats.org/officeDocument/2006/relationships/styles" Target="styles.xml"/><Relationship Id="rId15" Type="http://schemas.openxmlformats.org/officeDocument/2006/relationships/image" Target="media/image5.jpeg"/><Relationship Id="rId23" Type="http://schemas.openxmlformats.org/officeDocument/2006/relationships/fontTable" Target="fontTable.xml"/><Relationship Id="rId10" Type="http://schemas.openxmlformats.org/officeDocument/2006/relationships/hyperlink" Target="mailto:ulrich.wolf@sg-weber.de" TargetMode="Externa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endnotes" Target="endnotes.xml"/><Relationship Id="rId14" Type="http://schemas.openxmlformats.org/officeDocument/2006/relationships/image" Target="media/image4.jpeg"/><Relationship Id="rId22" Type="http://schemas.openxmlformats.org/officeDocument/2006/relationships/footer" Target="footer3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7.jp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8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7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7.jpg"/></Relationships>
</file>

<file path=word/theme/theme1.xml><?xml version="1.0" encoding="utf-8"?>
<a:theme xmlns:a="http://schemas.openxmlformats.org/drawingml/2006/main" name="Office Theme">
  <a:themeElements>
    <a:clrScheme name="Weber 2023">
      <a:dk1>
        <a:srgbClr val="000000"/>
      </a:dk1>
      <a:lt1>
        <a:srgbClr val="FFFFFF"/>
      </a:lt1>
      <a:dk2>
        <a:srgbClr val="FFEB00"/>
      </a:dk2>
      <a:lt2>
        <a:srgbClr val="5A4C40"/>
      </a:lt2>
      <a:accent1>
        <a:srgbClr val="FFEB00"/>
      </a:accent1>
      <a:accent2>
        <a:srgbClr val="FF7800"/>
      </a:accent2>
      <a:accent3>
        <a:srgbClr val="ED0530"/>
      </a:accent3>
      <a:accent4>
        <a:srgbClr val="00ADE1"/>
      </a:accent4>
      <a:accent5>
        <a:srgbClr val="8FAD15"/>
      </a:accent5>
      <a:accent6>
        <a:srgbClr val="E6328C"/>
      </a:accent6>
      <a:hlink>
        <a:srgbClr val="000000"/>
      </a:hlink>
      <a:folHlink>
        <a:srgbClr val="00ADE1"/>
      </a:folHlink>
    </a:clrScheme>
    <a:fontScheme name="SGB to wor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B2C5F939B58A0488F2287B78BF91B35" ma:contentTypeVersion="20" ma:contentTypeDescription="Ein neues Dokument erstellen." ma:contentTypeScope="" ma:versionID="42d26c769063d03085059ac900283155">
  <xsd:schema xmlns:xsd="http://www.w3.org/2001/XMLSchema" xmlns:xs="http://www.w3.org/2001/XMLSchema" xmlns:p="http://schemas.microsoft.com/office/2006/metadata/properties" xmlns:ns2="7269f7f2-65b3-4d3c-822b-4a89e1a1cdb5" xmlns:ns3="31e0f361-4fa9-4eae-ad3f-c65df60650f8" targetNamespace="http://schemas.microsoft.com/office/2006/metadata/properties" ma:root="true" ma:fieldsID="a38ddcc9550c31e6065515129d2145b9" ns2:_="" ns3:_="">
    <xsd:import namespace="7269f7f2-65b3-4d3c-822b-4a89e1a1cdb5"/>
    <xsd:import namespace="31e0f361-4fa9-4eae-ad3f-c65df60650f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Datum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69f7f2-65b3-4d3c-822b-4a89e1a1cd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Bildmarkierungen" ma:readOnly="false" ma:fieldId="{5cf76f15-5ced-4ddc-b409-7134ff3c332f}" ma:taxonomyMulti="true" ma:sspId="8a8e937e-a000-4b8d-b995-2f10e0fc07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Datum" ma:index="24" nillable="true" ma:displayName="Datum" ma:format="DateOnly" ma:internalName="Datum">
      <xsd:simpleType>
        <xsd:restriction base="dms:DateTim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e0f361-4fa9-4eae-ad3f-c65df60650f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39b7d5f7-0a10-4221-ba8c-e47f0a3f3d59}" ma:internalName="TaxCatchAll" ma:showField="CatchAllData" ma:web="31e0f361-4fa9-4eae-ad3f-c65df60650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69f7f2-65b3-4d3c-822b-4a89e1a1cdb5">
      <Terms xmlns="http://schemas.microsoft.com/office/infopath/2007/PartnerControls"/>
    </lcf76f155ced4ddcb4097134ff3c332f>
    <TaxCatchAll xmlns="31e0f361-4fa9-4eae-ad3f-c65df60650f8" xsi:nil="true"/>
    <Datum xmlns="7269f7f2-65b3-4d3c-822b-4a89e1a1cdb5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10CBFE5-15A6-4465-B7BD-C5FC4261DBB0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4262AF79-8C8D-4154-B281-4434021A83D9}"/>
</file>

<file path=customXml/itemProps3.xml><?xml version="1.0" encoding="utf-8"?>
<ds:datastoreItem xmlns:ds="http://schemas.openxmlformats.org/officeDocument/2006/customXml" ds:itemID="{BB2AE115-DD2C-4074-825E-B66D2E2B3FB1}">
  <ds:schemaRefs>
    <ds:schemaRef ds:uri="http://schemas.microsoft.com/office/2006/metadata/properties"/>
    <ds:schemaRef ds:uri="http://schemas.microsoft.com/office/infopath/2007/PartnerControls"/>
    <ds:schemaRef ds:uri="7269f7f2-65b3-4d3c-822b-4a89e1a1cdb5"/>
    <ds:schemaRef ds:uri="31e0f361-4fa9-4eae-ad3f-c65df60650f8"/>
  </ds:schemaRefs>
</ds:datastoreItem>
</file>

<file path=customXml/itemProps4.xml><?xml version="1.0" encoding="utf-8"?>
<ds:datastoreItem xmlns:ds="http://schemas.openxmlformats.org/officeDocument/2006/customXml" ds:itemID="{32F8FF35-2737-4A63-AFBF-A014892F62D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ed06422-c515-4a4e-a1f2-e6a0c0200eae}" enabled="1" method="Standard" siteId="{e339bd4b-2e3b-4035-a452-2112d502f2f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544</Words>
  <Characters>3434</Characters>
  <Application>Microsoft Office Word</Application>
  <DocSecurity>0</DocSecurity>
  <Lines>28</Lines>
  <Paragraphs>7</Paragraphs>
  <ScaleCrop>false</ScaleCrop>
  <HeadingPairs>
    <vt:vector size="6" baseType="variant">
      <vt:variant>
        <vt:lpstr>Titel</vt:lpstr>
      </vt:variant>
      <vt:variant>
        <vt:i4>1</vt:i4>
      </vt:variant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3" baseType="lpstr">
      <vt:lpstr/>
      <vt:lpstr/>
      <vt:lpstr/>
    </vt:vector>
  </TitlesOfParts>
  <Company/>
  <LinksUpToDate>false</LinksUpToDate>
  <CharactersWithSpaces>3971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Pokeslide</dc:creator>
  <cp:keywords/>
  <dc:description/>
  <cp:lastModifiedBy>Wolf, Ulrich</cp:lastModifiedBy>
  <cp:revision>2</cp:revision>
  <cp:lastPrinted>2023-11-01T01:31:00Z</cp:lastPrinted>
  <dcterms:created xsi:type="dcterms:W3CDTF">2025-11-26T10:16:00Z</dcterms:created>
  <dcterms:modified xsi:type="dcterms:W3CDTF">2025-11-26T10:16:00Z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ed06422-c515-4a4e-a1f2-e6a0c0200eae_Enabled">
    <vt:lpwstr>true</vt:lpwstr>
  </property>
  <property fmtid="{D5CDD505-2E9C-101B-9397-08002B2CF9AE}" pid="3" name="MSIP_Label_ced06422-c515-4a4e-a1f2-e6a0c0200eae_SetDate">
    <vt:lpwstr>2023-08-03T12:57:45Z</vt:lpwstr>
  </property>
  <property fmtid="{D5CDD505-2E9C-101B-9397-08002B2CF9AE}" pid="4" name="MSIP_Label_ced06422-c515-4a4e-a1f2-e6a0c0200eae_Method">
    <vt:lpwstr>Standard</vt:lpwstr>
  </property>
  <property fmtid="{D5CDD505-2E9C-101B-9397-08002B2CF9AE}" pid="5" name="MSIP_Label_ced06422-c515-4a4e-a1f2-e6a0c0200eae_Name">
    <vt:lpwstr>Unclassifed</vt:lpwstr>
  </property>
  <property fmtid="{D5CDD505-2E9C-101B-9397-08002B2CF9AE}" pid="6" name="MSIP_Label_ced06422-c515-4a4e-a1f2-e6a0c0200eae_SiteId">
    <vt:lpwstr>e339bd4b-2e3b-4035-a452-2112d502f2ff</vt:lpwstr>
  </property>
  <property fmtid="{D5CDD505-2E9C-101B-9397-08002B2CF9AE}" pid="7" name="MSIP_Label_ced06422-c515-4a4e-a1f2-e6a0c0200eae_ActionId">
    <vt:lpwstr>be77eb8b-03ff-4a18-b0b2-217459ffcf7c</vt:lpwstr>
  </property>
  <property fmtid="{D5CDD505-2E9C-101B-9397-08002B2CF9AE}" pid="8" name="MSIP_Label_ced06422-c515-4a4e-a1f2-e6a0c0200eae_ContentBits">
    <vt:lpwstr>0</vt:lpwstr>
  </property>
  <property fmtid="{D5CDD505-2E9C-101B-9397-08002B2CF9AE}" pid="9" name="ContentTypeId">
    <vt:lpwstr>0x0101004B2C5F939B58A0488F2287B78BF91B35</vt:lpwstr>
  </property>
  <property fmtid="{D5CDD505-2E9C-101B-9397-08002B2CF9AE}" pid="10" name="MediaServiceImageTags">
    <vt:lpwstr/>
  </property>
</Properties>
</file>