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body>
    <w:p w14:paraId="52343B27" w14:textId="15EB0B46" w:rsidR="00E11980" w:rsidRPr="00A2646C" w:rsidRDefault="00D61F28" w:rsidP="00AE45CB">
      <w:pPr>
        <w:spacing w:after="0" w:line="360" w:lineRule="auto"/>
        <w:rPr>
          <w:rFonts w:cstheme="minorHAnsi"/>
          <w:b/>
          <w:bCs/>
          <w:sz w:val="32"/>
          <w:szCs w:val="32"/>
        </w:rPr>
      </w:pPr>
      <w:r>
        <w:rPr>
          <w:rFonts w:cstheme="minorHAnsi"/>
          <w:b/>
          <w:bCs/>
          <w:sz w:val="32"/>
          <w:szCs w:val="32"/>
        </w:rPr>
        <w:t>Sanierung von Parkbauten aus einer Hand</w:t>
      </w:r>
    </w:p>
    <w:p w14:paraId="3E49AD5B" w14:textId="7C387A9A" w:rsidR="00B9465C" w:rsidRPr="00980A73" w:rsidRDefault="00D447BD" w:rsidP="00AE45CB">
      <w:pPr>
        <w:spacing w:after="0" w:line="360" w:lineRule="auto"/>
        <w:rPr>
          <w:rFonts w:cstheme="minorHAnsi"/>
          <w:b/>
          <w:bCs/>
          <w:sz w:val="24"/>
          <w:szCs w:val="24"/>
        </w:rPr>
      </w:pPr>
      <w:r w:rsidRPr="00980A73">
        <w:rPr>
          <w:rFonts w:cstheme="minorHAnsi"/>
          <w:b/>
          <w:bCs/>
          <w:sz w:val="24"/>
          <w:szCs w:val="24"/>
        </w:rPr>
        <w:t>N</w:t>
      </w:r>
      <w:r w:rsidR="00D61F28" w:rsidRPr="00980A73">
        <w:rPr>
          <w:rFonts w:cstheme="minorHAnsi"/>
          <w:b/>
          <w:bCs/>
          <w:sz w:val="24"/>
          <w:szCs w:val="24"/>
        </w:rPr>
        <w:t>eue Broschüre zu</w:t>
      </w:r>
      <w:r w:rsidRPr="00980A73">
        <w:rPr>
          <w:rFonts w:cstheme="minorHAnsi"/>
          <w:b/>
          <w:bCs/>
          <w:sz w:val="24"/>
          <w:szCs w:val="24"/>
        </w:rPr>
        <w:t>r Instandsetzung von Parkhäusern und Tiefgaragen</w:t>
      </w:r>
      <w:r w:rsidR="00D61F28" w:rsidRPr="00980A73">
        <w:rPr>
          <w:rFonts w:cstheme="minorHAnsi"/>
          <w:b/>
          <w:bCs/>
          <w:sz w:val="24"/>
          <w:szCs w:val="24"/>
        </w:rPr>
        <w:t xml:space="preserve"> </w:t>
      </w:r>
      <w:r w:rsidR="00E11980" w:rsidRPr="00980A73">
        <w:rPr>
          <w:rFonts w:cstheme="minorHAnsi"/>
          <w:b/>
          <w:bCs/>
          <w:sz w:val="24"/>
          <w:szCs w:val="24"/>
        </w:rPr>
        <w:t xml:space="preserve">/ </w:t>
      </w:r>
      <w:r w:rsidR="00D61F28" w:rsidRPr="00980A73">
        <w:rPr>
          <w:rFonts w:cstheme="minorHAnsi"/>
          <w:b/>
          <w:bCs/>
          <w:sz w:val="24"/>
          <w:szCs w:val="24"/>
        </w:rPr>
        <w:t>Drei Saint-Gobain</w:t>
      </w:r>
      <w:r w:rsidR="00DD1CE5" w:rsidRPr="00980A73">
        <w:rPr>
          <w:rFonts w:cstheme="minorHAnsi"/>
          <w:b/>
          <w:bCs/>
          <w:sz w:val="24"/>
          <w:szCs w:val="24"/>
        </w:rPr>
        <w:t xml:space="preserve"> </w:t>
      </w:r>
      <w:r w:rsidR="00D61F28" w:rsidRPr="00980A73">
        <w:rPr>
          <w:rFonts w:cstheme="minorHAnsi"/>
          <w:b/>
          <w:bCs/>
          <w:sz w:val="24"/>
          <w:szCs w:val="24"/>
        </w:rPr>
        <w:t>Marken bieten ganzheitlichen Ansatz</w:t>
      </w:r>
      <w:r w:rsidR="00E11980" w:rsidRPr="00980A73">
        <w:rPr>
          <w:rFonts w:cstheme="minorHAnsi"/>
          <w:b/>
          <w:bCs/>
          <w:sz w:val="24"/>
          <w:szCs w:val="24"/>
        </w:rPr>
        <w:t xml:space="preserve"> </w:t>
      </w:r>
    </w:p>
    <w:p w14:paraId="79D143E2" w14:textId="77777777" w:rsidR="00E11980" w:rsidRPr="00A2646C" w:rsidRDefault="00E11980" w:rsidP="00AE45CB">
      <w:pPr>
        <w:spacing w:after="0" w:line="360" w:lineRule="auto"/>
        <w:rPr>
          <w:rFonts w:cstheme="minorHAnsi"/>
        </w:rPr>
      </w:pPr>
    </w:p>
    <w:p w14:paraId="59B54479" w14:textId="58C33197" w:rsidR="00F837A3" w:rsidRPr="00A2646C" w:rsidRDefault="00DF198F" w:rsidP="0065713F">
      <w:pPr>
        <w:pStyle w:val="KeinLeerraum"/>
        <w:spacing w:line="360" w:lineRule="auto"/>
        <w:rPr>
          <w:rFonts w:cstheme="minorHAnsi"/>
        </w:rPr>
      </w:pPr>
      <w:r w:rsidRPr="00A2646C">
        <w:rPr>
          <w:rFonts w:cstheme="minorHAnsi"/>
          <w:b/>
          <w:bCs/>
        </w:rPr>
        <w:t xml:space="preserve">Düsseldorf, </w:t>
      </w:r>
      <w:r w:rsidR="00E11980" w:rsidRPr="00A2646C">
        <w:rPr>
          <w:rFonts w:cstheme="minorHAnsi"/>
          <w:b/>
          <w:bCs/>
        </w:rPr>
        <w:t>Ju</w:t>
      </w:r>
      <w:r w:rsidR="00D61F28">
        <w:rPr>
          <w:rFonts w:cstheme="minorHAnsi"/>
          <w:b/>
          <w:bCs/>
        </w:rPr>
        <w:t>l</w:t>
      </w:r>
      <w:r w:rsidR="00E11980" w:rsidRPr="00A2646C">
        <w:rPr>
          <w:rFonts w:cstheme="minorHAnsi"/>
          <w:b/>
          <w:bCs/>
        </w:rPr>
        <w:t>i</w:t>
      </w:r>
      <w:r w:rsidRPr="00A2646C">
        <w:rPr>
          <w:rFonts w:cstheme="minorHAnsi"/>
          <w:b/>
          <w:bCs/>
        </w:rPr>
        <w:t xml:space="preserve"> 2026.</w:t>
      </w:r>
      <w:r w:rsidRPr="00A2646C">
        <w:rPr>
          <w:rFonts w:cstheme="minorHAnsi"/>
        </w:rPr>
        <w:t xml:space="preserve"> – </w:t>
      </w:r>
      <w:r w:rsidR="006F2E77" w:rsidRPr="00A2646C">
        <w:rPr>
          <w:rFonts w:cstheme="minorHAnsi"/>
        </w:rPr>
        <w:t xml:space="preserve">Parkhäuser und Tiefgaragen zählen zu den am stärksten beanspruchten </w:t>
      </w:r>
      <w:r w:rsidR="007F3B2B">
        <w:rPr>
          <w:rFonts w:cstheme="minorHAnsi"/>
        </w:rPr>
        <w:t>Infrastruktur-</w:t>
      </w:r>
      <w:r w:rsidR="006F2E77" w:rsidRPr="00A2646C">
        <w:rPr>
          <w:rFonts w:cstheme="minorHAnsi"/>
        </w:rPr>
        <w:t xml:space="preserve">Bauwerken. </w:t>
      </w:r>
      <w:r w:rsidR="007F3B2B">
        <w:rPr>
          <w:rFonts w:cstheme="minorHAnsi"/>
        </w:rPr>
        <w:t>U</w:t>
      </w:r>
      <w:r w:rsidR="007F3B2B" w:rsidRPr="00A2646C">
        <w:rPr>
          <w:rFonts w:cstheme="minorHAnsi"/>
        </w:rPr>
        <w:t xml:space="preserve">m </w:t>
      </w:r>
      <w:r w:rsidR="007F3B2B">
        <w:rPr>
          <w:rFonts w:cstheme="minorHAnsi"/>
        </w:rPr>
        <w:t xml:space="preserve">ihre </w:t>
      </w:r>
      <w:r w:rsidR="007F3B2B" w:rsidRPr="00A2646C">
        <w:rPr>
          <w:rFonts w:cstheme="minorHAnsi"/>
        </w:rPr>
        <w:t>Tragfähigkeit, Sicherheit und Wirtschaftlichkeit langfristig zu sichern</w:t>
      </w:r>
      <w:r w:rsidR="007F3B2B">
        <w:rPr>
          <w:rFonts w:cstheme="minorHAnsi"/>
        </w:rPr>
        <w:t xml:space="preserve">, sollten schadhafte Bauteile regelmäßig </w:t>
      </w:r>
      <w:r w:rsidR="006F2E77" w:rsidRPr="00A2646C">
        <w:rPr>
          <w:rFonts w:cstheme="minorHAnsi"/>
        </w:rPr>
        <w:t xml:space="preserve">professionell </w:t>
      </w:r>
      <w:r w:rsidR="007F3B2B">
        <w:rPr>
          <w:rFonts w:cstheme="minorHAnsi"/>
        </w:rPr>
        <w:t>instandgesetzt werden</w:t>
      </w:r>
      <w:r w:rsidR="006F2E77" w:rsidRPr="00A2646C">
        <w:rPr>
          <w:rFonts w:cstheme="minorHAnsi"/>
        </w:rPr>
        <w:t>.</w:t>
      </w:r>
      <w:r w:rsidR="004A52C8" w:rsidRPr="00A2646C">
        <w:rPr>
          <w:rFonts w:cstheme="minorHAnsi"/>
        </w:rPr>
        <w:t xml:space="preserve"> Die neue Parkbauten-Broschüre von Saint-Gobain</w:t>
      </w:r>
      <w:r w:rsidR="00980A73">
        <w:rPr>
          <w:rFonts w:cstheme="minorHAnsi"/>
        </w:rPr>
        <w:t xml:space="preserve"> </w:t>
      </w:r>
      <w:r w:rsidR="004A52C8" w:rsidRPr="00A2646C">
        <w:rPr>
          <w:rFonts w:cstheme="minorHAnsi"/>
        </w:rPr>
        <w:t>zeigt leistungsfähige Systeme, die von der Betoninstandsetzung bis zum Brandschutz alle relevanten Sanierungsanforderungen abdecken.</w:t>
      </w:r>
    </w:p>
    <w:p w14:paraId="3452DEEB" w14:textId="77777777" w:rsidR="006F2E77" w:rsidRPr="00A2646C" w:rsidRDefault="006F2E77" w:rsidP="006F2E77">
      <w:pPr>
        <w:pStyle w:val="KeinLeerraum"/>
        <w:spacing w:line="360" w:lineRule="auto"/>
        <w:rPr>
          <w:rFonts w:cstheme="minorHAnsi"/>
        </w:rPr>
      </w:pPr>
    </w:p>
    <w:p w14:paraId="43BBC52B" w14:textId="4C7A9269" w:rsidR="006F2E77" w:rsidRPr="00A2646C" w:rsidRDefault="006F2E77" w:rsidP="006F2E77">
      <w:pPr>
        <w:pStyle w:val="KeinLeerraum"/>
        <w:spacing w:line="360" w:lineRule="auto"/>
        <w:rPr>
          <w:rFonts w:cstheme="minorHAnsi"/>
          <w:b/>
          <w:bCs/>
        </w:rPr>
      </w:pPr>
      <w:r w:rsidRPr="00A2646C">
        <w:rPr>
          <w:rFonts w:cstheme="minorHAnsi"/>
          <w:b/>
          <w:bCs/>
        </w:rPr>
        <w:t>Drei Marken – ein Ziel</w:t>
      </w:r>
    </w:p>
    <w:p w14:paraId="1D71218B" w14:textId="6272C029" w:rsidR="00774918" w:rsidRDefault="00EC453E" w:rsidP="006F2E77">
      <w:pPr>
        <w:pStyle w:val="KeinLeerraum"/>
        <w:spacing w:line="360" w:lineRule="auto"/>
        <w:rPr>
          <w:rFonts w:cstheme="minorHAnsi"/>
        </w:rPr>
      </w:pPr>
      <w:r>
        <w:rPr>
          <w:rFonts w:cstheme="minorHAnsi"/>
        </w:rPr>
        <w:t xml:space="preserve">Gemeinsam bieten die drei Saint-Gobain Marken </w:t>
      </w:r>
      <w:r w:rsidR="006F2E77" w:rsidRPr="00A2646C">
        <w:rPr>
          <w:rFonts w:cstheme="minorHAnsi"/>
        </w:rPr>
        <w:t xml:space="preserve">Weber, GCP und </w:t>
      </w:r>
      <w:r>
        <w:rPr>
          <w:rFonts w:cstheme="minorHAnsi"/>
        </w:rPr>
        <w:t>Isover</w:t>
      </w:r>
      <w:r w:rsidRPr="00A2646C">
        <w:rPr>
          <w:rFonts w:cstheme="minorHAnsi"/>
        </w:rPr>
        <w:t xml:space="preserve"> </w:t>
      </w:r>
      <w:r>
        <w:rPr>
          <w:rFonts w:cstheme="minorHAnsi"/>
        </w:rPr>
        <w:t>Planenden und Fachhandwerksbetrieben aufeinander abgestimmte</w:t>
      </w:r>
      <w:r w:rsidR="004E1AAA" w:rsidRPr="00A2646C">
        <w:rPr>
          <w:rFonts w:cstheme="minorHAnsi"/>
        </w:rPr>
        <w:t xml:space="preserve"> </w:t>
      </w:r>
      <w:r w:rsidR="006F2E77" w:rsidRPr="00A2646C">
        <w:rPr>
          <w:rFonts w:cstheme="minorHAnsi"/>
        </w:rPr>
        <w:t>Systeme</w:t>
      </w:r>
      <w:r>
        <w:rPr>
          <w:rFonts w:cstheme="minorHAnsi"/>
        </w:rPr>
        <w:t xml:space="preserve"> für </w:t>
      </w:r>
      <w:r w:rsidR="00DD1CE5">
        <w:rPr>
          <w:rFonts w:cstheme="minorHAnsi"/>
        </w:rPr>
        <w:t xml:space="preserve">den Neubau sowie </w:t>
      </w:r>
      <w:r>
        <w:rPr>
          <w:rFonts w:cstheme="minorHAnsi"/>
        </w:rPr>
        <w:t>die</w:t>
      </w:r>
      <w:r w:rsidR="006F2E77" w:rsidRPr="00A2646C">
        <w:rPr>
          <w:rFonts w:cstheme="minorHAnsi"/>
        </w:rPr>
        <w:t xml:space="preserve"> ganzheitliche </w:t>
      </w:r>
      <w:r w:rsidR="004A52C8" w:rsidRPr="00A2646C">
        <w:rPr>
          <w:rFonts w:cstheme="minorHAnsi"/>
        </w:rPr>
        <w:t xml:space="preserve">und effiziente </w:t>
      </w:r>
      <w:r w:rsidR="006F2E77" w:rsidRPr="00A2646C">
        <w:rPr>
          <w:rFonts w:cstheme="minorHAnsi"/>
        </w:rPr>
        <w:t xml:space="preserve">Sanierung </w:t>
      </w:r>
      <w:r>
        <w:rPr>
          <w:rFonts w:cstheme="minorHAnsi"/>
        </w:rPr>
        <w:t>von Parkflächen</w:t>
      </w:r>
      <w:r w:rsidR="006F2E77" w:rsidRPr="00A2646C">
        <w:rPr>
          <w:rFonts w:cstheme="minorHAnsi"/>
        </w:rPr>
        <w:t>.</w:t>
      </w:r>
      <w:r w:rsidR="00DD1CE5">
        <w:rPr>
          <w:rFonts w:cstheme="minorHAnsi"/>
        </w:rPr>
        <w:t xml:space="preserve"> </w:t>
      </w:r>
      <w:r>
        <w:rPr>
          <w:rFonts w:cstheme="minorHAnsi"/>
        </w:rPr>
        <w:t xml:space="preserve">Der Fokus von Weber liegt dabei auf der großflächigen </w:t>
      </w:r>
      <w:r w:rsidR="00DD1CE5">
        <w:rPr>
          <w:rFonts w:cstheme="minorHAnsi"/>
        </w:rPr>
        <w:t>und</w:t>
      </w:r>
      <w:r>
        <w:rPr>
          <w:rFonts w:cstheme="minorHAnsi"/>
        </w:rPr>
        <w:t xml:space="preserve"> punktuellen</w:t>
      </w:r>
      <w:r w:rsidRPr="00A2646C">
        <w:rPr>
          <w:rFonts w:cstheme="minorHAnsi"/>
        </w:rPr>
        <w:t xml:space="preserve"> </w:t>
      </w:r>
      <w:r w:rsidR="004E1AAA" w:rsidRPr="00A2646C">
        <w:rPr>
          <w:rFonts w:cstheme="minorHAnsi"/>
        </w:rPr>
        <w:t>Betoninstandsetzung</w:t>
      </w:r>
      <w:r w:rsidR="00DD1CE5">
        <w:rPr>
          <w:rFonts w:cstheme="minorHAnsi"/>
        </w:rPr>
        <w:t xml:space="preserve">. </w:t>
      </w:r>
      <w:r w:rsidR="006F2E77" w:rsidRPr="00A2646C">
        <w:rPr>
          <w:rFonts w:cstheme="minorHAnsi"/>
        </w:rPr>
        <w:t xml:space="preserve">Mit dem </w:t>
      </w:r>
      <w:proofErr w:type="spellStart"/>
      <w:proofErr w:type="gramStart"/>
      <w:r w:rsidR="006F2E77" w:rsidRPr="00A2646C">
        <w:rPr>
          <w:rFonts w:cstheme="minorHAnsi"/>
        </w:rPr>
        <w:t>weber.floor</w:t>
      </w:r>
      <w:proofErr w:type="spellEnd"/>
      <w:proofErr w:type="gramEnd"/>
      <w:r w:rsidR="006F2E77" w:rsidRPr="00A2646C">
        <w:rPr>
          <w:rFonts w:cstheme="minorHAnsi"/>
        </w:rPr>
        <w:t xml:space="preserve"> 4640 Outdoor </w:t>
      </w:r>
      <w:proofErr w:type="spellStart"/>
      <w:r w:rsidR="006F2E77" w:rsidRPr="00A2646C">
        <w:rPr>
          <w:rFonts w:cstheme="minorHAnsi"/>
        </w:rPr>
        <w:t>RepFlow</w:t>
      </w:r>
      <w:proofErr w:type="spellEnd"/>
      <w:r w:rsidR="006F2E77" w:rsidRPr="00A2646C">
        <w:rPr>
          <w:rFonts w:cstheme="minorHAnsi"/>
        </w:rPr>
        <w:t xml:space="preserve"> </w:t>
      </w:r>
      <w:r w:rsidR="00DD1CE5">
        <w:rPr>
          <w:rFonts w:cstheme="minorHAnsi"/>
        </w:rPr>
        <w:t xml:space="preserve">etwa </w:t>
      </w:r>
      <w:r w:rsidR="004E1AAA" w:rsidRPr="00A2646C">
        <w:rPr>
          <w:rFonts w:cstheme="minorHAnsi"/>
        </w:rPr>
        <w:t xml:space="preserve">bietet </w:t>
      </w:r>
      <w:r w:rsidR="00DD1CE5">
        <w:rPr>
          <w:rFonts w:cstheme="minorHAnsi"/>
        </w:rPr>
        <w:t>der Bauchemiehersteller</w:t>
      </w:r>
      <w:r w:rsidR="00DD1CE5" w:rsidRPr="00A2646C">
        <w:rPr>
          <w:rFonts w:cstheme="minorHAnsi"/>
        </w:rPr>
        <w:t xml:space="preserve"> </w:t>
      </w:r>
      <w:r w:rsidR="006F2E77" w:rsidRPr="00A2646C">
        <w:rPr>
          <w:rFonts w:cstheme="minorHAnsi"/>
        </w:rPr>
        <w:t>ein</w:t>
      </w:r>
      <w:r w:rsidR="00DD1CE5">
        <w:rPr>
          <w:rFonts w:cstheme="minorHAnsi"/>
        </w:rPr>
        <w:t xml:space="preserve"> multifunktionales Produkt, das gleichzeitig als </w:t>
      </w:r>
      <w:r w:rsidR="006F2E77" w:rsidRPr="00A2646C">
        <w:rPr>
          <w:rFonts w:cstheme="minorHAnsi"/>
        </w:rPr>
        <w:t>RM4-Betonersatzmörtel für statisch relevante</w:t>
      </w:r>
      <w:r w:rsidR="004E1AAA" w:rsidRPr="00A2646C">
        <w:rPr>
          <w:rFonts w:cstheme="minorHAnsi"/>
        </w:rPr>
        <w:t xml:space="preserve"> </w:t>
      </w:r>
      <w:r w:rsidR="006F2E77" w:rsidRPr="00A2646C">
        <w:rPr>
          <w:rFonts w:cstheme="minorHAnsi"/>
        </w:rPr>
        <w:t>Anforderungen</w:t>
      </w:r>
      <w:r w:rsidR="00DD1CE5">
        <w:rPr>
          <w:rFonts w:cstheme="minorHAnsi"/>
        </w:rPr>
        <w:t xml:space="preserve"> und</w:t>
      </w:r>
      <w:r w:rsidR="006F2E77" w:rsidRPr="00A2646C">
        <w:rPr>
          <w:rFonts w:cstheme="minorHAnsi"/>
        </w:rPr>
        <w:t xml:space="preserve"> </w:t>
      </w:r>
      <w:r w:rsidR="00DD1CE5">
        <w:rPr>
          <w:rFonts w:cstheme="minorHAnsi"/>
        </w:rPr>
        <w:t>als</w:t>
      </w:r>
      <w:r w:rsidR="006F2E77" w:rsidRPr="00A2646C">
        <w:rPr>
          <w:rFonts w:cstheme="minorHAnsi"/>
        </w:rPr>
        <w:t xml:space="preserve"> Ausgleichsmasse </w:t>
      </w:r>
      <w:r w:rsidR="00DD1CE5">
        <w:rPr>
          <w:rFonts w:cstheme="minorHAnsi"/>
        </w:rPr>
        <w:t>dient</w:t>
      </w:r>
      <w:r w:rsidR="006F2E77" w:rsidRPr="00A2646C">
        <w:rPr>
          <w:rFonts w:cstheme="minorHAnsi"/>
        </w:rPr>
        <w:t>.</w:t>
      </w:r>
      <w:r w:rsidR="004E1AAA" w:rsidRPr="00A2646C">
        <w:rPr>
          <w:rFonts w:cstheme="minorHAnsi"/>
        </w:rPr>
        <w:t xml:space="preserve"> </w:t>
      </w:r>
      <w:r w:rsidR="00DD1CE5" w:rsidRPr="00A2646C">
        <w:rPr>
          <w:rFonts w:cstheme="minorHAnsi"/>
        </w:rPr>
        <w:t>Korrosion</w:t>
      </w:r>
      <w:r w:rsidR="00DD1CE5">
        <w:rPr>
          <w:rFonts w:cstheme="minorHAnsi"/>
        </w:rPr>
        <w:t>sschäden werden</w:t>
      </w:r>
      <w:r w:rsidR="00DD1CE5" w:rsidRPr="00A2646C">
        <w:rPr>
          <w:rFonts w:cstheme="minorHAnsi"/>
        </w:rPr>
        <w:t xml:space="preserve"> </w:t>
      </w:r>
      <w:r w:rsidR="00DD1CE5">
        <w:rPr>
          <w:rFonts w:cstheme="minorHAnsi"/>
        </w:rPr>
        <w:t xml:space="preserve">fachgerecht saniert, und </w:t>
      </w:r>
      <w:r w:rsidR="00DD1CE5" w:rsidRPr="00A2646C">
        <w:rPr>
          <w:rFonts w:cstheme="minorHAnsi"/>
        </w:rPr>
        <w:t xml:space="preserve">das Tragwerk </w:t>
      </w:r>
      <w:r w:rsidR="00DD1CE5">
        <w:rPr>
          <w:rFonts w:cstheme="minorHAnsi"/>
        </w:rPr>
        <w:t xml:space="preserve">bleibt </w:t>
      </w:r>
      <w:r w:rsidR="00DD1CE5" w:rsidRPr="00A2646C">
        <w:rPr>
          <w:rFonts w:cstheme="minorHAnsi"/>
        </w:rPr>
        <w:t xml:space="preserve">dauerhaft </w:t>
      </w:r>
      <w:r w:rsidR="00DD1CE5">
        <w:rPr>
          <w:rFonts w:cstheme="minorHAnsi"/>
        </w:rPr>
        <w:t>geschützt</w:t>
      </w:r>
      <w:r w:rsidR="00DD1CE5" w:rsidRPr="00A2646C">
        <w:rPr>
          <w:rFonts w:cstheme="minorHAnsi"/>
        </w:rPr>
        <w:t>.</w:t>
      </w:r>
    </w:p>
    <w:p w14:paraId="3D438ADD" w14:textId="77777777" w:rsidR="00DD1CE5" w:rsidRPr="00A2646C" w:rsidRDefault="00DD1CE5" w:rsidP="006F2E77">
      <w:pPr>
        <w:pStyle w:val="KeinLeerraum"/>
        <w:spacing w:line="360" w:lineRule="auto"/>
        <w:rPr>
          <w:rFonts w:cstheme="minorHAnsi"/>
        </w:rPr>
      </w:pPr>
    </w:p>
    <w:p w14:paraId="3B025BF3" w14:textId="3D073C67" w:rsidR="00774918" w:rsidRPr="00A2646C" w:rsidRDefault="00774918" w:rsidP="00774918">
      <w:pPr>
        <w:pStyle w:val="KeinLeerraum"/>
        <w:spacing w:line="360" w:lineRule="auto"/>
        <w:rPr>
          <w:rFonts w:cstheme="minorHAnsi"/>
        </w:rPr>
      </w:pPr>
      <w:r w:rsidRPr="00A2646C">
        <w:rPr>
          <w:rFonts w:cstheme="minorHAnsi"/>
        </w:rPr>
        <w:t xml:space="preserve">Wenn es um hochleistungsfähige Abdichtungssysteme in großen Tiefen geht, </w:t>
      </w:r>
      <w:r w:rsidR="00DD1CE5">
        <w:rPr>
          <w:rFonts w:cstheme="minorHAnsi"/>
        </w:rPr>
        <w:t>kommt</w:t>
      </w:r>
      <w:r w:rsidR="00DD1CE5" w:rsidRPr="00A2646C">
        <w:rPr>
          <w:rFonts w:cstheme="minorHAnsi"/>
        </w:rPr>
        <w:t xml:space="preserve"> </w:t>
      </w:r>
      <w:r w:rsidRPr="00A2646C">
        <w:rPr>
          <w:rFonts w:cstheme="minorHAnsi"/>
        </w:rPr>
        <w:t xml:space="preserve">die Frischbetonverbundfolie </w:t>
      </w:r>
      <w:proofErr w:type="spellStart"/>
      <w:r w:rsidR="00980A73">
        <w:rPr>
          <w:rFonts w:cstheme="minorHAnsi"/>
        </w:rPr>
        <w:t>Preprufe</w:t>
      </w:r>
      <w:proofErr w:type="spellEnd"/>
      <w:r w:rsidRPr="00A2646C">
        <w:rPr>
          <w:rFonts w:cstheme="minorHAnsi"/>
        </w:rPr>
        <w:t xml:space="preserve"> von GCP </w:t>
      </w:r>
      <w:r w:rsidR="00DD1CE5">
        <w:rPr>
          <w:rFonts w:cstheme="minorHAnsi"/>
        </w:rPr>
        <w:t>zum Einsatz</w:t>
      </w:r>
      <w:r w:rsidRPr="00A2646C">
        <w:rPr>
          <w:rFonts w:cstheme="minorHAnsi"/>
        </w:rPr>
        <w:t xml:space="preserve">. </w:t>
      </w:r>
      <w:r w:rsidR="00DD1CE5">
        <w:rPr>
          <w:rFonts w:cstheme="minorHAnsi"/>
        </w:rPr>
        <w:t>Das</w:t>
      </w:r>
      <w:r w:rsidR="00DD1CE5" w:rsidRPr="00A2646C">
        <w:rPr>
          <w:rFonts w:cstheme="minorHAnsi"/>
        </w:rPr>
        <w:t xml:space="preserve"> </w:t>
      </w:r>
      <w:r w:rsidRPr="00A2646C">
        <w:rPr>
          <w:rFonts w:cstheme="minorHAnsi"/>
        </w:rPr>
        <w:t>geprüfte und zuverlässige</w:t>
      </w:r>
      <w:r w:rsidR="00DD1CE5">
        <w:rPr>
          <w:rFonts w:cstheme="minorHAnsi"/>
        </w:rPr>
        <w:t xml:space="preserve"> </w:t>
      </w:r>
      <w:r w:rsidRPr="00A2646C">
        <w:rPr>
          <w:rFonts w:cstheme="minorHAnsi"/>
        </w:rPr>
        <w:t xml:space="preserve">System lässt sich hervorragend mit der Reaktivabdichtung </w:t>
      </w:r>
      <w:proofErr w:type="spellStart"/>
      <w:r w:rsidRPr="00A2646C">
        <w:rPr>
          <w:rFonts w:cstheme="minorHAnsi"/>
        </w:rPr>
        <w:t>weber.tec</w:t>
      </w:r>
      <w:proofErr w:type="spellEnd"/>
      <w:r w:rsidRPr="00A2646C">
        <w:rPr>
          <w:rFonts w:cstheme="minorHAnsi"/>
        </w:rPr>
        <w:t xml:space="preserve"> </w:t>
      </w:r>
      <w:proofErr w:type="spellStart"/>
      <w:r w:rsidRPr="00A2646C">
        <w:rPr>
          <w:rFonts w:cstheme="minorHAnsi"/>
        </w:rPr>
        <w:t>Superflex</w:t>
      </w:r>
      <w:proofErr w:type="spellEnd"/>
      <w:r w:rsidRPr="00A2646C">
        <w:rPr>
          <w:rFonts w:cstheme="minorHAnsi"/>
        </w:rPr>
        <w:t xml:space="preserve"> D 24 kombinieren.</w:t>
      </w:r>
      <w:r w:rsidR="00DD1CE5">
        <w:rPr>
          <w:rFonts w:cstheme="minorHAnsi"/>
        </w:rPr>
        <w:t xml:space="preserve"> </w:t>
      </w:r>
      <w:r w:rsidRPr="00A2646C">
        <w:rPr>
          <w:rFonts w:cstheme="minorHAnsi"/>
        </w:rPr>
        <w:t xml:space="preserve">Auch ein funktionierender Brand- und Schallschutz spielt in Parkdecks und Tiefgaragen eine wichtige Rolle. Die </w:t>
      </w:r>
      <w:proofErr w:type="spellStart"/>
      <w:r w:rsidRPr="00A2646C">
        <w:rPr>
          <w:rFonts w:cstheme="minorHAnsi"/>
        </w:rPr>
        <w:t>Topdec</w:t>
      </w:r>
      <w:proofErr w:type="spellEnd"/>
      <w:r w:rsidRPr="00A2646C">
        <w:rPr>
          <w:rFonts w:cstheme="minorHAnsi"/>
        </w:rPr>
        <w:t xml:space="preserve"> Decken-Dämmplatten</w:t>
      </w:r>
      <w:r w:rsidRPr="00A2646C">
        <w:rPr>
          <w:rFonts w:cstheme="minorHAnsi"/>
          <w:b/>
          <w:bCs/>
        </w:rPr>
        <w:t xml:space="preserve"> </w:t>
      </w:r>
      <w:r w:rsidRPr="00A2646C">
        <w:rPr>
          <w:rFonts w:cstheme="minorHAnsi"/>
        </w:rPr>
        <w:t xml:space="preserve">von </w:t>
      </w:r>
      <w:r w:rsidR="00980A73">
        <w:rPr>
          <w:rFonts w:cstheme="minorHAnsi"/>
        </w:rPr>
        <w:t>Isover</w:t>
      </w:r>
      <w:r w:rsidRPr="00A2646C">
        <w:rPr>
          <w:rFonts w:cstheme="minorHAnsi"/>
        </w:rPr>
        <w:t xml:space="preserve"> bieten beste</w:t>
      </w:r>
      <w:r w:rsidR="00DD1CE5">
        <w:rPr>
          <w:rFonts w:cstheme="minorHAnsi"/>
        </w:rPr>
        <w:t xml:space="preserve"> </w:t>
      </w:r>
      <w:r w:rsidRPr="00A2646C">
        <w:rPr>
          <w:rFonts w:cstheme="minorHAnsi"/>
        </w:rPr>
        <w:t xml:space="preserve">Wärmedämmwerte, sind nicht brennbar und </w:t>
      </w:r>
      <w:r w:rsidR="00DD1CE5">
        <w:rPr>
          <w:rFonts w:cstheme="minorHAnsi"/>
        </w:rPr>
        <w:t>überzeugen</w:t>
      </w:r>
      <w:r w:rsidR="00DD1CE5" w:rsidRPr="00A2646C">
        <w:rPr>
          <w:rFonts w:cstheme="minorHAnsi"/>
        </w:rPr>
        <w:t xml:space="preserve"> </w:t>
      </w:r>
      <w:r w:rsidRPr="00A2646C">
        <w:rPr>
          <w:rFonts w:cstheme="minorHAnsi"/>
        </w:rPr>
        <w:t xml:space="preserve">durch ihre vlieskaschierte Beschichtung auch </w:t>
      </w:r>
      <w:r w:rsidR="00DD1CE5">
        <w:rPr>
          <w:rFonts w:cstheme="minorHAnsi"/>
        </w:rPr>
        <w:t>optisch</w:t>
      </w:r>
      <w:r w:rsidRPr="00A2646C">
        <w:rPr>
          <w:rFonts w:cstheme="minorHAnsi"/>
        </w:rPr>
        <w:t>.</w:t>
      </w:r>
    </w:p>
    <w:p w14:paraId="6F7C9FF4" w14:textId="77777777" w:rsidR="00A2646C" w:rsidRPr="00A2646C" w:rsidRDefault="00A2646C" w:rsidP="00774918">
      <w:pPr>
        <w:pStyle w:val="KeinLeerraum"/>
        <w:spacing w:line="360" w:lineRule="auto"/>
        <w:rPr>
          <w:rFonts w:cstheme="minorHAnsi"/>
        </w:rPr>
      </w:pPr>
    </w:p>
    <w:p w14:paraId="79FAF507" w14:textId="756C20E7" w:rsidR="00D447BD" w:rsidRDefault="00A2646C" w:rsidP="00A2646C">
      <w:pPr>
        <w:pStyle w:val="KeinLeerraum"/>
        <w:spacing w:line="360" w:lineRule="auto"/>
        <w:rPr>
          <w:rFonts w:cstheme="minorHAnsi"/>
        </w:rPr>
      </w:pPr>
      <w:r w:rsidRPr="00A2646C">
        <w:rPr>
          <w:rFonts w:cstheme="minorHAnsi"/>
          <w:b/>
          <w:bCs/>
        </w:rPr>
        <w:t>Alles aus einer Hand</w:t>
      </w:r>
      <w:r w:rsidRPr="00A2646C">
        <w:rPr>
          <w:rFonts w:cstheme="minorHAnsi"/>
          <w:b/>
          <w:bCs/>
        </w:rPr>
        <w:br/>
      </w:r>
      <w:r w:rsidR="00DD1CE5">
        <w:rPr>
          <w:rFonts w:cstheme="minorHAnsi"/>
        </w:rPr>
        <w:t xml:space="preserve">Eine Übersicht über alle verfügbaren </w:t>
      </w:r>
      <w:r w:rsidR="00D447BD">
        <w:rPr>
          <w:rFonts w:cstheme="minorHAnsi"/>
        </w:rPr>
        <w:t>Produkte und Systeme</w:t>
      </w:r>
      <w:r w:rsidR="00DD1CE5">
        <w:rPr>
          <w:rFonts w:cstheme="minorHAnsi"/>
        </w:rPr>
        <w:t xml:space="preserve"> zur Sanierung von </w:t>
      </w:r>
      <w:r w:rsidR="00DD1CE5">
        <w:rPr>
          <w:rFonts w:cstheme="minorHAnsi"/>
        </w:rPr>
        <w:lastRenderedPageBreak/>
        <w:t>Parkbauten bietet die</w:t>
      </w:r>
      <w:r w:rsidR="00DD1CE5" w:rsidRPr="00A2646C">
        <w:rPr>
          <w:rFonts w:cstheme="minorHAnsi"/>
        </w:rPr>
        <w:t xml:space="preserve"> </w:t>
      </w:r>
      <w:r w:rsidRPr="00A2646C">
        <w:rPr>
          <w:rFonts w:cstheme="minorHAnsi"/>
        </w:rPr>
        <w:t xml:space="preserve">neue </w:t>
      </w:r>
      <w:r w:rsidR="00DD1CE5">
        <w:rPr>
          <w:rFonts w:cstheme="minorHAnsi"/>
        </w:rPr>
        <w:t xml:space="preserve">20-seitige </w:t>
      </w:r>
      <w:r w:rsidRPr="00A2646C">
        <w:rPr>
          <w:rFonts w:cstheme="minorHAnsi"/>
        </w:rPr>
        <w:t>Broschüre</w:t>
      </w:r>
      <w:r w:rsidRPr="00A2646C">
        <w:rPr>
          <w:rFonts w:cstheme="minorHAnsi"/>
          <w:b/>
          <w:bCs/>
        </w:rPr>
        <w:t xml:space="preserve"> </w:t>
      </w:r>
      <w:r w:rsidR="00DD1CE5">
        <w:rPr>
          <w:rFonts w:cstheme="minorHAnsi"/>
        </w:rPr>
        <w:t>„Parkbauten für die Zukunft – Tiefgaragen &amp; Parkhäuser planen – bauen – sanieren“</w:t>
      </w:r>
      <w:r w:rsidR="00D447BD">
        <w:rPr>
          <w:rFonts w:cstheme="minorHAnsi"/>
        </w:rPr>
        <w:t>.</w:t>
      </w:r>
    </w:p>
    <w:p w14:paraId="3B923115" w14:textId="77777777" w:rsidR="00D447BD" w:rsidRDefault="00D447BD" w:rsidP="00A2646C">
      <w:pPr>
        <w:pStyle w:val="KeinLeerraum"/>
        <w:spacing w:line="360" w:lineRule="auto"/>
        <w:rPr>
          <w:rFonts w:cstheme="minorHAnsi"/>
        </w:rPr>
      </w:pPr>
    </w:p>
    <w:p w14:paraId="759D7098" w14:textId="2177F1E0" w:rsidR="00D447BD" w:rsidRPr="00980A73" w:rsidRDefault="00D447BD" w:rsidP="00A2646C">
      <w:pPr>
        <w:pStyle w:val="KeinLeerraum"/>
        <w:spacing w:line="360" w:lineRule="auto"/>
        <w:rPr>
          <w:rFonts w:cstheme="minorHAnsi"/>
          <w:b/>
          <w:bCs/>
          <w:i/>
          <w:iCs/>
          <w:color w:val="EE0000"/>
        </w:rPr>
      </w:pPr>
      <w:r>
        <w:rPr>
          <w:rFonts w:cstheme="minorHAnsi"/>
        </w:rPr>
        <w:t>Sie kann unter folgendem Link heruntergeladen werden:</w:t>
      </w:r>
      <w:r w:rsidR="00980A73">
        <w:rPr>
          <w:rFonts w:cstheme="minorHAnsi"/>
        </w:rPr>
        <w:t xml:space="preserve"> </w:t>
      </w:r>
      <w:hyperlink r:id="rId10" w:history="1">
        <w:r w:rsidR="00980A73" w:rsidRPr="00723A81">
          <w:rPr>
            <w:rStyle w:val="Hyperlink"/>
            <w:rFonts w:cstheme="minorHAnsi"/>
          </w:rPr>
          <w:t>https://www.de.weber/parkbauten-broschuere</w:t>
        </w:r>
      </w:hyperlink>
      <w:r w:rsidR="00980A73">
        <w:rPr>
          <w:rFonts w:cstheme="minorHAnsi"/>
        </w:rPr>
        <w:t xml:space="preserve"> </w:t>
      </w:r>
      <w:r>
        <w:rPr>
          <w:rFonts w:cstheme="minorHAnsi"/>
        </w:rPr>
        <w:t xml:space="preserve"> </w:t>
      </w:r>
    </w:p>
    <w:p w14:paraId="5B65B9DB" w14:textId="77777777" w:rsidR="006F2E77" w:rsidRPr="00A2646C" w:rsidRDefault="006F2E77" w:rsidP="006F2E77">
      <w:pPr>
        <w:pStyle w:val="KeinLeerraum"/>
        <w:spacing w:line="360" w:lineRule="auto"/>
        <w:rPr>
          <w:rFonts w:cstheme="minorHAnsi"/>
        </w:rPr>
      </w:pPr>
    </w:p>
    <w:p w14:paraId="6E6C2BA6" w14:textId="43317DB7" w:rsidR="00E11980" w:rsidRPr="001D2B86" w:rsidRDefault="000A174A" w:rsidP="00B577C1">
      <w:pPr>
        <w:pStyle w:val="KeinLeerraum"/>
        <w:spacing w:line="360" w:lineRule="auto"/>
        <w:rPr>
          <w:rFonts w:cstheme="minorHAnsi"/>
          <w:noProof/>
          <w:color w:val="000000" w:themeColor="text1"/>
        </w:rPr>
      </w:pPr>
      <w:r w:rsidRPr="00A2646C">
        <w:rPr>
          <w:rFonts w:cstheme="minorHAnsi"/>
          <w:noProof/>
          <w:color w:val="000000" w:themeColor="text1"/>
        </w:rPr>
        <w:t xml:space="preserve">Zeichen Fließtext (inkl. Leerzeichen): </w:t>
      </w:r>
      <w:r w:rsidR="00D447BD" w:rsidRPr="00980A73">
        <w:rPr>
          <w:rFonts w:cstheme="minorHAnsi"/>
          <w:noProof/>
          <w:color w:val="000000" w:themeColor="text1"/>
        </w:rPr>
        <w:t>1.</w:t>
      </w:r>
      <w:r w:rsidR="00980A73">
        <w:rPr>
          <w:rFonts w:cstheme="minorHAnsi"/>
          <w:noProof/>
          <w:color w:val="000000" w:themeColor="text1"/>
        </w:rPr>
        <w:t>921</w:t>
      </w:r>
    </w:p>
    <w:p w14:paraId="0F6459FC" w14:textId="77777777" w:rsidR="0091188B" w:rsidRPr="00A2646C" w:rsidRDefault="0091188B" w:rsidP="00B577C1">
      <w:pPr>
        <w:pStyle w:val="KeinLeerraum"/>
        <w:spacing w:line="360" w:lineRule="auto"/>
        <w:rPr>
          <w:rFonts w:cstheme="minorHAnsi"/>
          <w:noProof/>
          <w:color w:val="000000" w:themeColor="text1"/>
          <w:sz w:val="22"/>
          <w:szCs w:val="22"/>
        </w:rPr>
      </w:pPr>
    </w:p>
    <w:p w14:paraId="6BDD95D5" w14:textId="01C11CBC" w:rsidR="00B577C1" w:rsidRDefault="000A174A" w:rsidP="009F7C40">
      <w:pPr>
        <w:pStyle w:val="KeinLeerraum"/>
        <w:tabs>
          <w:tab w:val="left" w:pos="2130"/>
        </w:tabs>
        <w:spacing w:line="360" w:lineRule="auto"/>
        <w:rPr>
          <w:rFonts w:cstheme="minorHAnsi"/>
          <w:b/>
          <w:bCs/>
          <w:noProof/>
          <w:sz w:val="22"/>
          <w:szCs w:val="22"/>
        </w:rPr>
      </w:pPr>
      <w:r w:rsidRPr="00A2646C">
        <w:rPr>
          <w:rFonts w:cstheme="minorHAnsi"/>
          <w:b/>
          <w:bCs/>
          <w:noProof/>
          <w:sz w:val="22"/>
          <w:szCs w:val="22"/>
        </w:rPr>
        <w:t>Bildmaterial:</w:t>
      </w:r>
      <w:r w:rsidR="009F7C40">
        <w:rPr>
          <w:rFonts w:cstheme="minorHAnsi"/>
          <w:b/>
          <w:bCs/>
          <w:noProof/>
          <w:sz w:val="22"/>
          <w:szCs w:val="22"/>
        </w:rPr>
        <w:tab/>
      </w:r>
    </w:p>
    <w:p w14:paraId="14212BA9" w14:textId="77777777" w:rsidR="001D2B86" w:rsidRDefault="001D2B86" w:rsidP="009F7C40">
      <w:pPr>
        <w:pStyle w:val="KeinLeerraum"/>
        <w:tabs>
          <w:tab w:val="left" w:pos="2130"/>
        </w:tabs>
        <w:spacing w:line="360" w:lineRule="auto"/>
        <w:rPr>
          <w:rFonts w:cstheme="minorHAnsi"/>
          <w:i/>
          <w:iCs/>
          <w:noProof/>
          <w:color w:val="EE0000"/>
          <w:sz w:val="22"/>
          <w:szCs w:val="22"/>
        </w:rPr>
      </w:pPr>
    </w:p>
    <w:p w14:paraId="03C9366E" w14:textId="5CD074BF" w:rsidR="009F7C40" w:rsidRPr="00980A73" w:rsidRDefault="00980A73" w:rsidP="009F7C40">
      <w:pPr>
        <w:pStyle w:val="KeinLeerraum"/>
        <w:tabs>
          <w:tab w:val="left" w:pos="2130"/>
        </w:tabs>
        <w:spacing w:line="360" w:lineRule="auto"/>
        <w:rPr>
          <w:rFonts w:cstheme="minorHAnsi"/>
          <w:noProof/>
          <w:color w:val="EE0000"/>
        </w:rPr>
      </w:pPr>
      <w:r>
        <w:rPr>
          <w:rFonts w:cstheme="minorHAnsi"/>
          <w:noProof/>
          <w:color w:val="EE0000"/>
          <w14:ligatures w14:val="none"/>
        </w:rPr>
        <w:drawing>
          <wp:inline distT="0" distB="0" distL="0" distR="0" wp14:anchorId="441BB08F" wp14:editId="0B20B9C8">
            <wp:extent cx="2147777" cy="3039338"/>
            <wp:effectExtent l="12700" t="12700" r="11430" b="8890"/>
            <wp:docPr id="1085202488" name="Grafik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085202488" name="Grafik 1085202488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2168622" cy="3068836"/>
                    </a:xfrm>
                    <a:prstGeom prst="rect">
                      <a:avLst/>
                    </a:prstGeom>
                    <a:ln>
                      <a:solidFill>
                        <a:schemeClr val="bg1">
                          <a:lumMod val="50000"/>
                        </a:schemeClr>
                      </a:solidFill>
                    </a:ln>
                  </pic:spPr>
                </pic:pic>
              </a:graphicData>
            </a:graphic>
          </wp:inline>
        </w:drawing>
      </w:r>
    </w:p>
    <w:p w14:paraId="379FCC83" w14:textId="77777777" w:rsidR="001D2B86" w:rsidRDefault="001D2B86" w:rsidP="009F7C40">
      <w:pPr>
        <w:pStyle w:val="KeinLeerraum"/>
        <w:tabs>
          <w:tab w:val="left" w:pos="2130"/>
        </w:tabs>
        <w:spacing w:line="360" w:lineRule="auto"/>
        <w:rPr>
          <w:rFonts w:cstheme="minorHAnsi"/>
          <w:noProof/>
          <w:color w:val="000000" w:themeColor="text1"/>
        </w:rPr>
      </w:pPr>
    </w:p>
    <w:p w14:paraId="1B120D45" w14:textId="56A29E4D" w:rsidR="009F7C40" w:rsidRPr="00980A73" w:rsidRDefault="00D447BD" w:rsidP="009F7C40">
      <w:pPr>
        <w:pStyle w:val="KeinLeerraum"/>
        <w:tabs>
          <w:tab w:val="left" w:pos="2130"/>
        </w:tabs>
        <w:spacing w:line="360" w:lineRule="auto"/>
        <w:rPr>
          <w:rFonts w:cstheme="minorHAnsi"/>
          <w:noProof/>
          <w:color w:val="000000" w:themeColor="text1"/>
        </w:rPr>
      </w:pPr>
      <w:r w:rsidRPr="00980A73">
        <w:rPr>
          <w:rFonts w:cstheme="minorHAnsi"/>
          <w:noProof/>
          <w:color w:val="000000" w:themeColor="text1"/>
        </w:rPr>
        <w:t xml:space="preserve">Die Broschüre „Parkbauten für die Zukunft“ zeigt Produkte und Systeme für </w:t>
      </w:r>
      <w:r w:rsidR="001D2B86" w:rsidRPr="00980A73">
        <w:rPr>
          <w:rFonts w:cstheme="minorHAnsi"/>
          <w:noProof/>
          <w:color w:val="000000" w:themeColor="text1"/>
        </w:rPr>
        <w:t xml:space="preserve">Planung und Sanierung von Tiefgaragen und Parkhäusern. </w:t>
      </w:r>
    </w:p>
    <w:p w14:paraId="484BDFD0" w14:textId="57A05A0B" w:rsidR="001D2B86" w:rsidRPr="00980A73" w:rsidRDefault="001D2B86" w:rsidP="009F7C40">
      <w:pPr>
        <w:pStyle w:val="KeinLeerraum"/>
        <w:tabs>
          <w:tab w:val="left" w:pos="2130"/>
        </w:tabs>
        <w:spacing w:line="360" w:lineRule="auto"/>
        <w:rPr>
          <w:rFonts w:cstheme="minorHAnsi"/>
          <w:noProof/>
          <w:color w:val="000000" w:themeColor="text1"/>
        </w:rPr>
      </w:pPr>
      <w:r w:rsidRPr="00980A73">
        <w:rPr>
          <w:rFonts w:cstheme="minorHAnsi"/>
          <w:noProof/>
          <w:color w:val="000000" w:themeColor="text1"/>
        </w:rPr>
        <w:t>Foto: Saint-Gobain Weber GmbH</w:t>
      </w:r>
    </w:p>
    <w:p w14:paraId="3E8F23AA" w14:textId="77777777" w:rsidR="00D447BD" w:rsidRDefault="00D447BD" w:rsidP="009F7C40">
      <w:pPr>
        <w:pStyle w:val="KeinLeerraum"/>
        <w:tabs>
          <w:tab w:val="left" w:pos="2130"/>
        </w:tabs>
        <w:spacing w:line="360" w:lineRule="auto"/>
        <w:rPr>
          <w:rFonts w:cstheme="minorHAnsi"/>
          <w:i/>
          <w:iCs/>
          <w:noProof/>
          <w:color w:val="EE0000"/>
          <w:sz w:val="22"/>
          <w:szCs w:val="22"/>
        </w:rPr>
      </w:pPr>
    </w:p>
    <w:p w14:paraId="6254067D" w14:textId="5939D7A0" w:rsidR="009F7C40" w:rsidRDefault="009F7C40" w:rsidP="009F7C40">
      <w:pPr>
        <w:pStyle w:val="KeinLeerraum"/>
        <w:tabs>
          <w:tab w:val="left" w:pos="2130"/>
        </w:tabs>
        <w:spacing w:line="360" w:lineRule="auto"/>
        <w:rPr>
          <w:rFonts w:cstheme="minorHAnsi"/>
          <w:i/>
          <w:iCs/>
          <w:noProof/>
          <w:color w:val="EE0000"/>
          <w:sz w:val="22"/>
          <w:szCs w:val="22"/>
        </w:rPr>
      </w:pPr>
      <w:r>
        <w:rPr>
          <w:rFonts w:cstheme="minorHAnsi"/>
          <w:i/>
          <w:iCs/>
          <w:noProof/>
          <w:color w:val="EE0000"/>
          <w:sz w:val="22"/>
          <w:szCs w:val="22"/>
        </w:rPr>
        <w:lastRenderedPageBreak/>
        <w:drawing>
          <wp:inline distT="0" distB="0" distL="0" distR="0" wp14:anchorId="7E938EBC" wp14:editId="22C2DECB">
            <wp:extent cx="2921312" cy="1860698"/>
            <wp:effectExtent l="0" t="0" r="0" b="0"/>
            <wp:docPr id="1811744910" name="Grafik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1"/>
                    <pic:cNvPicPr>
                      <a:picLocks noChangeAspect="1" noChangeArrowheads="1"/>
                    </pic:cNvPicPr>
                  </pic:nvPicPr>
                  <pic:blipFill>
                    <a:blip r:embed="rId12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938297" cy="1871516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7B2846E4" w14:textId="7359EFB4" w:rsidR="00415097" w:rsidRDefault="009F7C40" w:rsidP="009F7C40">
      <w:pPr>
        <w:pStyle w:val="KeinLeerraum"/>
        <w:tabs>
          <w:tab w:val="left" w:pos="2130"/>
        </w:tabs>
        <w:spacing w:line="360" w:lineRule="auto"/>
        <w:rPr>
          <w:rFonts w:cstheme="minorHAnsi"/>
        </w:rPr>
      </w:pPr>
      <w:r>
        <w:rPr>
          <w:rFonts w:cstheme="minorHAnsi"/>
        </w:rPr>
        <w:t xml:space="preserve">Der </w:t>
      </w:r>
      <w:proofErr w:type="spellStart"/>
      <w:proofErr w:type="gramStart"/>
      <w:r w:rsidRPr="00A2646C">
        <w:rPr>
          <w:rFonts w:cstheme="minorHAnsi"/>
        </w:rPr>
        <w:t>weber.floor</w:t>
      </w:r>
      <w:proofErr w:type="spellEnd"/>
      <w:proofErr w:type="gramEnd"/>
      <w:r w:rsidRPr="00A2646C">
        <w:rPr>
          <w:rFonts w:cstheme="minorHAnsi"/>
        </w:rPr>
        <w:t xml:space="preserve"> 4640 Outdoor </w:t>
      </w:r>
      <w:proofErr w:type="spellStart"/>
      <w:r w:rsidRPr="00A2646C">
        <w:rPr>
          <w:rFonts w:cstheme="minorHAnsi"/>
        </w:rPr>
        <w:t>RepFlow</w:t>
      </w:r>
      <w:proofErr w:type="spellEnd"/>
      <w:r w:rsidRPr="00A2646C">
        <w:rPr>
          <w:rFonts w:cstheme="minorHAnsi"/>
        </w:rPr>
        <w:t xml:space="preserve"> </w:t>
      </w:r>
      <w:r>
        <w:rPr>
          <w:rFonts w:cstheme="minorHAnsi"/>
        </w:rPr>
        <w:t>ist ein</w:t>
      </w:r>
      <w:r w:rsidRPr="00A2646C">
        <w:rPr>
          <w:rFonts w:cstheme="minorHAnsi"/>
        </w:rPr>
        <w:t xml:space="preserve"> RM4-Betonersatzmörtel</w:t>
      </w:r>
      <w:r>
        <w:rPr>
          <w:rFonts w:cstheme="minorHAnsi"/>
        </w:rPr>
        <w:t>, der nicht nur korrodierte Bewehrung dauerhaft schützt, sondern auch die Statik verstärkt.</w:t>
      </w:r>
      <w:r w:rsidR="00415097">
        <w:rPr>
          <w:rFonts w:cstheme="minorHAnsi"/>
        </w:rPr>
        <w:t xml:space="preserve"> </w:t>
      </w:r>
    </w:p>
    <w:p w14:paraId="5CBB323B" w14:textId="5DD8085A" w:rsidR="006A1B6E" w:rsidRPr="00980A73" w:rsidRDefault="00D61F28" w:rsidP="00980A73">
      <w:pPr>
        <w:pStyle w:val="KeinLeerraum"/>
        <w:tabs>
          <w:tab w:val="left" w:pos="2130"/>
        </w:tabs>
        <w:spacing w:line="360" w:lineRule="auto"/>
        <w:rPr>
          <w:noProof/>
        </w:rPr>
      </w:pPr>
      <w:r>
        <w:rPr>
          <w:noProof/>
        </w:rPr>
        <w:t>Foto: Saint-Gobain Weber GmbH</w:t>
      </w:r>
    </w:p>
    <w:p w14:paraId="2DF68D99" w14:textId="77777777" w:rsidR="00980A73" w:rsidRPr="00A2646C" w:rsidRDefault="00980A73" w:rsidP="006A1B6E">
      <w:pPr>
        <w:spacing w:after="0" w:line="360" w:lineRule="auto"/>
        <w:rPr>
          <w:rFonts w:cstheme="minorHAnsi"/>
          <w:noProof/>
        </w:rPr>
      </w:pPr>
    </w:p>
    <w:p w14:paraId="5C1FCC96" w14:textId="6AB49529" w:rsidR="006A1B6E" w:rsidRDefault="009F7C40" w:rsidP="006A1B6E">
      <w:pPr>
        <w:spacing w:after="0" w:line="360" w:lineRule="auto"/>
        <w:rPr>
          <w:rFonts w:cstheme="minorHAnsi"/>
          <w:noProof/>
        </w:rPr>
      </w:pPr>
      <w:r>
        <w:rPr>
          <w:rFonts w:cstheme="minorHAnsi"/>
          <w:noProof/>
        </w:rPr>
        <w:drawing>
          <wp:inline distT="0" distB="0" distL="0" distR="0" wp14:anchorId="01742CE2" wp14:editId="49ABC602">
            <wp:extent cx="2921000" cy="2190750"/>
            <wp:effectExtent l="0" t="0" r="0" b="6350"/>
            <wp:docPr id="1125806427" name="Grafik 4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2"/>
                    <pic:cNvPicPr>
                      <a:picLocks noChangeAspect="1" noChangeArrowheads="1"/>
                    </pic:cNvPicPr>
                  </pic:nvPicPr>
                  <pic:blipFill>
                    <a:blip r:embed="rId13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950575" cy="221293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2D98DEAE" w14:textId="40826D3F" w:rsidR="009F7C40" w:rsidRPr="00D61F28" w:rsidRDefault="009F7C40" w:rsidP="006A1B6E">
      <w:pPr>
        <w:spacing w:after="0" w:line="360" w:lineRule="auto"/>
        <w:rPr>
          <w:rFonts w:cstheme="minorHAnsi"/>
          <w:noProof/>
          <w:sz w:val="24"/>
          <w:szCs w:val="24"/>
        </w:rPr>
      </w:pPr>
      <w:r w:rsidRPr="00D61F28">
        <w:rPr>
          <w:rFonts w:cstheme="minorHAnsi"/>
          <w:noProof/>
          <w:sz w:val="24"/>
          <w:szCs w:val="24"/>
        </w:rPr>
        <w:t>In großen Tiefen über 7 m, wie sie bei mehrgeschossigen Tiefgaragen üblich sind, bietet die Frischbetonverbundfolie von GCP höchste Sicherheit gegen drückendes Wasser.</w:t>
      </w:r>
    </w:p>
    <w:p w14:paraId="03FBD54F" w14:textId="7BFB8615" w:rsidR="009F7C40" w:rsidRPr="00980A73" w:rsidRDefault="009F7C40" w:rsidP="006A1B6E">
      <w:pPr>
        <w:spacing w:after="0" w:line="360" w:lineRule="auto"/>
        <w:rPr>
          <w:rFonts w:cstheme="minorHAnsi"/>
          <w:noProof/>
          <w:sz w:val="24"/>
          <w:szCs w:val="24"/>
        </w:rPr>
      </w:pPr>
      <w:r w:rsidRPr="00980A73">
        <w:rPr>
          <w:rFonts w:cstheme="minorHAnsi"/>
          <w:noProof/>
          <w:sz w:val="24"/>
          <w:szCs w:val="24"/>
        </w:rPr>
        <w:t xml:space="preserve">Foto: GCP </w:t>
      </w:r>
      <w:r w:rsidR="00D61F28" w:rsidRPr="00980A73">
        <w:rPr>
          <w:rFonts w:cstheme="minorHAnsi"/>
          <w:noProof/>
          <w:sz w:val="24"/>
          <w:szCs w:val="24"/>
        </w:rPr>
        <w:t xml:space="preserve">Germany </w:t>
      </w:r>
      <w:r w:rsidRPr="00980A73">
        <w:rPr>
          <w:rFonts w:cstheme="minorHAnsi"/>
          <w:noProof/>
          <w:sz w:val="24"/>
          <w:szCs w:val="24"/>
        </w:rPr>
        <w:t>GmbH</w:t>
      </w:r>
    </w:p>
    <w:p w14:paraId="6E0E4CFA" w14:textId="77777777" w:rsidR="00D61F28" w:rsidRDefault="00D61F28" w:rsidP="006A1B6E">
      <w:pPr>
        <w:spacing w:after="0" w:line="360" w:lineRule="auto"/>
        <w:rPr>
          <w:rFonts w:cstheme="minorHAnsi"/>
          <w:noProof/>
        </w:rPr>
      </w:pPr>
    </w:p>
    <w:p w14:paraId="13462416" w14:textId="77777777" w:rsidR="00980A73" w:rsidRDefault="00980A73" w:rsidP="006A1B6E">
      <w:pPr>
        <w:spacing w:after="0" w:line="360" w:lineRule="auto"/>
        <w:rPr>
          <w:rFonts w:cstheme="minorHAnsi"/>
          <w:noProof/>
        </w:rPr>
      </w:pPr>
    </w:p>
    <w:p w14:paraId="2548C02B" w14:textId="3C5F0D20" w:rsidR="00D61F28" w:rsidRDefault="00D61F28" w:rsidP="006A1B6E">
      <w:pPr>
        <w:spacing w:after="0" w:line="360" w:lineRule="auto"/>
        <w:rPr>
          <w:rFonts w:cstheme="minorHAnsi"/>
          <w:noProof/>
        </w:rPr>
      </w:pPr>
      <w:r>
        <w:rPr>
          <w:rFonts w:cstheme="minorHAnsi"/>
          <w:noProof/>
        </w:rPr>
        <w:lastRenderedPageBreak/>
        <w:drawing>
          <wp:inline distT="0" distB="0" distL="0" distR="0" wp14:anchorId="047ADFCC" wp14:editId="305A1692">
            <wp:extent cx="2759455" cy="2062717"/>
            <wp:effectExtent l="0" t="0" r="0" b="0"/>
            <wp:docPr id="1454687010" name="Grafik 5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icture 3"/>
                    <pic:cNvPicPr>
                      <a:picLocks noChangeAspect="1" noChangeArrowheads="1"/>
                    </pic:cNvPicPr>
                  </pic:nvPicPr>
                  <pic:blipFill>
                    <a:blip r:embed="rId1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ic:blipFill>
                  <pic:spPr bwMode="auto">
                    <a:xfrm>
                      <a:off x="0" y="0"/>
                      <a:ext cx="2783714" cy="208085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ic:spPr>
                </pic:pic>
              </a:graphicData>
            </a:graphic>
          </wp:inline>
        </w:drawing>
      </w:r>
    </w:p>
    <w:p w14:paraId="141CA482" w14:textId="0090C62C" w:rsidR="00D61F28" w:rsidRPr="00D61F28" w:rsidRDefault="00D61F28" w:rsidP="006A1B6E">
      <w:pPr>
        <w:spacing w:after="0" w:line="360" w:lineRule="auto"/>
        <w:rPr>
          <w:rFonts w:cstheme="minorHAnsi"/>
          <w:noProof/>
          <w:sz w:val="24"/>
          <w:szCs w:val="24"/>
        </w:rPr>
      </w:pPr>
      <w:r w:rsidRPr="00D61F28">
        <w:rPr>
          <w:rFonts w:cstheme="minorHAnsi"/>
          <w:noProof/>
          <w:sz w:val="24"/>
          <w:szCs w:val="24"/>
        </w:rPr>
        <w:t>Eine Deckendämmung gewährt dem Parkbau eine hohe Brandsicherheit, wirkt dazu als Schallabsorber und sieht eleganter aus als Rohbeton.</w:t>
      </w:r>
    </w:p>
    <w:p w14:paraId="549C6C6C" w14:textId="5B44D58F" w:rsidR="00D61F28" w:rsidRPr="00980A73" w:rsidRDefault="00D61F28" w:rsidP="006A1B6E">
      <w:pPr>
        <w:spacing w:after="0" w:line="360" w:lineRule="auto"/>
        <w:rPr>
          <w:rFonts w:cstheme="minorHAnsi"/>
          <w:noProof/>
          <w:sz w:val="24"/>
          <w:szCs w:val="24"/>
        </w:rPr>
      </w:pPr>
      <w:r w:rsidRPr="00980A73">
        <w:rPr>
          <w:rFonts w:cstheme="minorHAnsi"/>
          <w:noProof/>
          <w:sz w:val="24"/>
          <w:szCs w:val="24"/>
        </w:rPr>
        <w:t>Foto: Saint-Gobain Isover</w:t>
      </w:r>
    </w:p>
    <w:p w14:paraId="72D3B444" w14:textId="77777777" w:rsidR="00B577C1" w:rsidRPr="00A2646C" w:rsidRDefault="00B577C1" w:rsidP="00B577C1">
      <w:pPr>
        <w:pStyle w:val="KeinLeerraum"/>
        <w:spacing w:line="360" w:lineRule="auto"/>
        <w:rPr>
          <w:rFonts w:cstheme="minorHAnsi"/>
          <w:noProof/>
          <w:sz w:val="22"/>
          <w:szCs w:val="22"/>
        </w:rPr>
      </w:pPr>
    </w:p>
    <w:p w14:paraId="5599ADBC" w14:textId="77777777" w:rsidR="00E94F86" w:rsidRPr="00A2646C" w:rsidRDefault="00E94F86" w:rsidP="00B577C1">
      <w:pPr>
        <w:pStyle w:val="KeinLeerraum"/>
        <w:spacing w:line="360" w:lineRule="auto"/>
        <w:rPr>
          <w:rFonts w:cstheme="minorHAnsi"/>
          <w:b/>
          <w:bCs/>
          <w:sz w:val="22"/>
          <w:szCs w:val="22"/>
        </w:rPr>
      </w:pPr>
      <w:r w:rsidRPr="00A2646C">
        <w:rPr>
          <w:rFonts w:cstheme="minorHAnsi"/>
          <w:b/>
          <w:bCs/>
          <w:sz w:val="22"/>
          <w:szCs w:val="22"/>
        </w:rPr>
        <w:t>ÜBER SAINT-GOBAIN WEBER</w:t>
      </w:r>
    </w:p>
    <w:p w14:paraId="03AAF65E" w14:textId="77777777" w:rsidR="00E94F86" w:rsidRPr="00A2646C" w:rsidRDefault="00E94F86" w:rsidP="00B577C1">
      <w:pPr>
        <w:pStyle w:val="KeinLeerraum"/>
        <w:spacing w:line="360" w:lineRule="auto"/>
        <w:rPr>
          <w:rFonts w:cstheme="minorHAnsi"/>
          <w:sz w:val="22"/>
          <w:szCs w:val="22"/>
        </w:rPr>
      </w:pPr>
      <w:r w:rsidRPr="00A2646C">
        <w:rPr>
          <w:rFonts w:cstheme="minorHAnsi"/>
          <w:sz w:val="22"/>
          <w:szCs w:val="22"/>
        </w:rPr>
        <w:t xml:space="preserve">Saint-Gobain Weber bietet als führender deutscher Bauchemie-Hersteller Lösungen für die Bereiche Bautenschutz, Boden- und Fliesensysteme sowie Betonsanierung. Die große Bandbreite und die hohen Qualitätsstandards der Produkte, Systeme und Services machen das Unternehmen zum kompetenten Partner für modernes, nachhaltiges und besseres Bauen. </w:t>
      </w:r>
    </w:p>
    <w:p w14:paraId="50BA2B4C" w14:textId="77777777" w:rsidR="00E94F86" w:rsidRPr="00A2646C" w:rsidRDefault="00E94F86" w:rsidP="00DF198F">
      <w:pPr>
        <w:pStyle w:val="KeinLeerraum"/>
        <w:spacing w:line="360" w:lineRule="auto"/>
        <w:rPr>
          <w:rFonts w:cstheme="minorHAnsi"/>
          <w:sz w:val="22"/>
          <w:szCs w:val="22"/>
        </w:rPr>
      </w:pPr>
      <w:r w:rsidRPr="00A2646C">
        <w:rPr>
          <w:rFonts w:cstheme="minorHAnsi"/>
          <w:sz w:val="22"/>
          <w:szCs w:val="22"/>
        </w:rPr>
        <w:t xml:space="preserve">Saint-Gobain Weber ist geprägt sowohl durch seine historische Tradition wie durch eine hohe Innovationskraft: Der Fokus der vielfach ausgezeichneten Marke liegt auf einfach zu verarbeitenden, hochwertigen, wohngesunden und umweltschonenden Baustoffen. Weber ist Teil der Saint-Gobain-Gruppe, dem weltweit führenden Anbieter auf den Märkten des Wohnens und Arbeitens. </w:t>
      </w:r>
    </w:p>
    <w:p w14:paraId="111BD077" w14:textId="77777777" w:rsidR="00E94F86" w:rsidRPr="00A2646C" w:rsidRDefault="00E94F86" w:rsidP="00DF198F">
      <w:pPr>
        <w:pStyle w:val="KeinLeerraum"/>
        <w:spacing w:line="360" w:lineRule="auto"/>
        <w:rPr>
          <w:rFonts w:cstheme="minorHAnsi"/>
          <w:b/>
          <w:bCs/>
          <w:sz w:val="22"/>
          <w:szCs w:val="22"/>
        </w:rPr>
      </w:pPr>
      <w:r w:rsidRPr="00A2646C">
        <w:rPr>
          <w:rFonts w:cstheme="minorHAnsi"/>
          <w:b/>
          <w:bCs/>
          <w:sz w:val="22"/>
          <w:szCs w:val="22"/>
        </w:rPr>
        <w:t xml:space="preserve">www.de.weber  </w:t>
      </w:r>
    </w:p>
    <w:p w14:paraId="73190E23" w14:textId="77777777" w:rsidR="00E94F86" w:rsidRPr="00A2646C" w:rsidRDefault="00E94F86" w:rsidP="00DF198F">
      <w:pPr>
        <w:pStyle w:val="KeinLeerraum"/>
        <w:spacing w:line="360" w:lineRule="auto"/>
        <w:rPr>
          <w:rFonts w:cstheme="minorHAnsi"/>
          <w:b/>
          <w:bCs/>
          <w:sz w:val="22"/>
          <w:szCs w:val="22"/>
        </w:rPr>
      </w:pPr>
    </w:p>
    <w:p w14:paraId="23405BAA" w14:textId="010F86F1" w:rsidR="00E94F86" w:rsidRPr="00A2646C" w:rsidRDefault="00E94F86" w:rsidP="00DF198F">
      <w:pPr>
        <w:pStyle w:val="KeinLeerraum"/>
        <w:spacing w:line="360" w:lineRule="auto"/>
        <w:rPr>
          <w:rFonts w:cstheme="minorHAnsi"/>
          <w:sz w:val="22"/>
          <w:szCs w:val="22"/>
        </w:rPr>
      </w:pPr>
      <w:r w:rsidRPr="00A2646C">
        <w:rPr>
          <w:rFonts w:cstheme="minorHAnsi"/>
          <w:sz w:val="22"/>
          <w:szCs w:val="22"/>
        </w:rPr>
        <w:t xml:space="preserve">Medienkontakt: Ulrich Wolf, </w:t>
      </w:r>
      <w:hyperlink r:id="rId15" w:history="1">
        <w:r w:rsidR="00DE6C51" w:rsidRPr="00A2646C">
          <w:rPr>
            <w:rStyle w:val="Hyperlink"/>
            <w:rFonts w:cstheme="minorHAnsi"/>
            <w:sz w:val="22"/>
            <w:szCs w:val="22"/>
          </w:rPr>
          <w:t>ulrich.wolf@sg-weber.de</w:t>
        </w:r>
      </w:hyperlink>
      <w:r w:rsidRPr="00A2646C">
        <w:rPr>
          <w:rFonts w:cstheme="minorHAnsi"/>
          <w:sz w:val="22"/>
          <w:szCs w:val="22"/>
        </w:rPr>
        <w:t xml:space="preserve"> Tel. 0211/ 91 369-291</w:t>
      </w:r>
    </w:p>
    <w:p w14:paraId="249DD24E" w14:textId="77777777" w:rsidR="00E94F86" w:rsidRPr="00A2646C" w:rsidRDefault="00E94F86" w:rsidP="00DF198F">
      <w:pPr>
        <w:pStyle w:val="KeinLeerraum"/>
        <w:spacing w:line="360" w:lineRule="auto"/>
        <w:rPr>
          <w:rFonts w:cstheme="minorHAnsi"/>
          <w:noProof/>
          <w:sz w:val="22"/>
          <w:szCs w:val="22"/>
        </w:rPr>
      </w:pPr>
    </w:p>
    <w:p w14:paraId="3B3109A8" w14:textId="77777777" w:rsidR="009C2623" w:rsidRPr="00A2646C" w:rsidRDefault="009C2623" w:rsidP="00AE45CB">
      <w:pPr>
        <w:spacing w:after="0" w:line="360" w:lineRule="auto"/>
        <w:rPr>
          <w:rFonts w:cstheme="minorHAnsi"/>
        </w:rPr>
      </w:pPr>
    </w:p>
    <w:p w14:paraId="473820A0" w14:textId="77777777" w:rsidR="00695CF5" w:rsidRPr="00A2646C" w:rsidRDefault="00695CF5" w:rsidP="00DF198F">
      <w:pPr>
        <w:pStyle w:val="KeinLeerraum"/>
        <w:spacing w:line="360" w:lineRule="auto"/>
        <w:rPr>
          <w:rFonts w:cstheme="minorHAnsi"/>
        </w:rPr>
      </w:pPr>
    </w:p>
    <w:sectPr w:rsidR="00695CF5" w:rsidRPr="00A2646C" w:rsidSect="00D50E2C">
      <w:headerReference w:type="even" r:id="rId16"/>
      <w:headerReference w:type="default" r:id="rId17"/>
      <w:footerReference w:type="even" r:id="rId18"/>
      <w:footerReference w:type="default" r:id="rId19"/>
      <w:headerReference w:type="first" r:id="rId20"/>
      <w:footerReference w:type="first" r:id="rId21"/>
      <w:pgSz w:w="11906" w:h="16838" w:code="9"/>
      <w:pgMar w:top="2268" w:right="1134" w:bottom="1701" w:left="1134" w:header="567" w:footer="454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endnote w:type="separator" w:id="-1">
    <w:p w14:paraId="5FC9D094" w14:textId="77777777" w:rsidR="00B47EF2" w:rsidRPr="00774918" w:rsidRDefault="00B47EF2" w:rsidP="000D2398">
      <w:pPr>
        <w:spacing w:after="0" w:line="240" w:lineRule="auto"/>
      </w:pPr>
      <w:r w:rsidRPr="00774918">
        <w:separator/>
      </w:r>
    </w:p>
  </w:endnote>
  <w:endnote w:type="continuationSeparator" w:id="0">
    <w:p w14:paraId="10AF072B" w14:textId="77777777" w:rsidR="00B47EF2" w:rsidRPr="00774918" w:rsidRDefault="00B47EF2" w:rsidP="000D2398">
      <w:pPr>
        <w:spacing w:after="0" w:line="240" w:lineRule="auto"/>
      </w:pPr>
      <w:r w:rsidRPr="00774918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Minion Pro">
    <w:panose1 w:val="02040503050306020203"/>
    <w:charset w:val="00"/>
    <w:family w:val="roman"/>
    <w:notTrueType/>
    <w:pitch w:val="variable"/>
    <w:sig w:usb0="60000287" w:usb1="00000001" w:usb2="00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5EB06194" w14:textId="77777777" w:rsidR="009E4CC8" w:rsidRPr="00774918" w:rsidRDefault="009E4CC8">
    <w:pPr>
      <w:pStyle w:val="Fuzeile"/>
    </w:pP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3EC05287" w14:textId="55D867EE" w:rsidR="005A3D76" w:rsidRPr="00774918" w:rsidRDefault="00822240" w:rsidP="00493D71">
    <w:pPr>
      <w:pStyle w:val="berschrift2"/>
      <w:spacing w:line="240" w:lineRule="auto"/>
      <w:rPr>
        <w:b/>
        <w:bCs/>
        <w:noProof/>
        <w:color w:val="auto"/>
        <w:sz w:val="16"/>
        <w:szCs w:val="20"/>
      </w:rPr>
    </w:pPr>
    <w:bookmarkStart w:id="0" w:name="_Hlk142042876"/>
    <w:bookmarkStart w:id="1" w:name="_Hlk142042877"/>
    <w:r w:rsidRPr="00774918">
      <w:rPr>
        <w:noProof/>
        <w:color w:val="auto"/>
        <w:lang w:eastAsia="fr-FR"/>
      </w:rPr>
      <w:drawing>
        <wp:anchor distT="0" distB="0" distL="114300" distR="114300" simplePos="0" relativeHeight="251658240" behindDoc="0" locked="0" layoutInCell="1" allowOverlap="1" wp14:anchorId="152769C2" wp14:editId="6733A0F2">
          <wp:simplePos x="0" y="0"/>
          <wp:positionH relativeFrom="margin">
            <wp:posOffset>2513965</wp:posOffset>
          </wp:positionH>
          <wp:positionV relativeFrom="page">
            <wp:posOffset>10117709</wp:posOffset>
          </wp:positionV>
          <wp:extent cx="1092481" cy="382246"/>
          <wp:effectExtent l="0" t="0" r="0" b="0"/>
          <wp:wrapNone/>
          <wp:docPr id="442464393" name="Image 3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092481" cy="382246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bookmarkEnd w:id="0"/>
    <w:bookmarkEnd w:id="1"/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347C5613" w14:textId="36DFCADC" w:rsidR="008D34A9" w:rsidRPr="00774918" w:rsidRDefault="00493D71" w:rsidP="00FE08EB">
    <w:pPr>
      <w:pStyle w:val="berschrift2"/>
      <w:spacing w:line="240" w:lineRule="auto"/>
      <w:jc w:val="center"/>
      <w:rPr>
        <w:b/>
        <w:bCs/>
        <w:noProof/>
        <w:color w:val="auto"/>
        <w:sz w:val="16"/>
        <w:szCs w:val="16"/>
      </w:rPr>
    </w:pPr>
    <w:r w:rsidRPr="00774918">
      <w:rPr>
        <w:b/>
        <w:bCs/>
        <w:noProof/>
        <w:color w:val="auto"/>
        <w:sz w:val="40"/>
        <w:szCs w:val="40"/>
      </w:rPr>
      <w:drawing>
        <wp:anchor distT="0" distB="0" distL="114300" distR="114300" simplePos="0" relativeHeight="251658243" behindDoc="0" locked="0" layoutInCell="1" allowOverlap="1" wp14:anchorId="192D0A65" wp14:editId="4AEF3BE9">
          <wp:simplePos x="0" y="0"/>
          <wp:positionH relativeFrom="margin">
            <wp:posOffset>2698115</wp:posOffset>
          </wp:positionH>
          <wp:positionV relativeFrom="page">
            <wp:posOffset>9901555</wp:posOffset>
          </wp:positionV>
          <wp:extent cx="720000" cy="298800"/>
          <wp:effectExtent l="0" t="0" r="4445" b="6350"/>
          <wp:wrapNone/>
          <wp:docPr id="2103465646" name="Image 6" descr="A logo with a city silhouette&#10;&#10;Description automatically generated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2103465646" name="Image 2103465646" descr="A logo with a city silhouette&#10;&#10;Description automatically generated"/>
                  <pic:cNvPicPr>
                    <a:picLocks noChangeAspect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720000" cy="298800"/>
                  </a:xfrm>
                  <a:prstGeom prst="rect">
                    <a:avLst/>
                  </a:prstGeom>
                  <a:noFill/>
                  <a:ln>
                    <a:noFill/>
                  </a:ln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FE08EB" w:rsidRPr="00774918">
      <w:t xml:space="preserve"> </w:t>
    </w:r>
    <w:r w:rsidR="004F1D21" w:rsidRPr="00774918">
      <w:rPr>
        <w:b/>
        <w:bCs/>
        <w:noProof/>
        <w:color w:val="auto"/>
        <w:sz w:val="16"/>
        <w:szCs w:val="16"/>
      </w:rPr>
      <w:t>www.de.weber</w: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footnote w:type="separator" w:id="-1">
    <w:p w14:paraId="669357E9" w14:textId="77777777" w:rsidR="00B47EF2" w:rsidRPr="00774918" w:rsidRDefault="00B47EF2" w:rsidP="000D2398">
      <w:pPr>
        <w:spacing w:after="0" w:line="240" w:lineRule="auto"/>
      </w:pPr>
      <w:r w:rsidRPr="00774918">
        <w:separator/>
      </w:r>
    </w:p>
  </w:footnote>
  <w:footnote w:type="continuationSeparator" w:id="0">
    <w:p w14:paraId="4F8F8648" w14:textId="77777777" w:rsidR="00B47EF2" w:rsidRPr="00774918" w:rsidRDefault="00B47EF2" w:rsidP="000D2398">
      <w:pPr>
        <w:spacing w:after="0" w:line="240" w:lineRule="auto"/>
      </w:pPr>
      <w:r w:rsidRPr="00774918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34B6D5BD" w14:textId="77777777" w:rsidR="009E4CC8" w:rsidRPr="00774918" w:rsidRDefault="009E4CC8">
    <w:pPr>
      <w:pStyle w:val="Kopfzeile"/>
    </w:pP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454FB45B" w14:textId="77777777" w:rsidR="00BE4A9C" w:rsidRPr="00774918" w:rsidRDefault="00BE4A9C" w:rsidP="00BE4A9C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</w:rPr>
    </w:pPr>
    <w:r w:rsidRPr="00774918">
      <w:rPr>
        <w:noProof/>
        <w:lang w:eastAsia="fr-FR"/>
      </w:rPr>
      <w:drawing>
        <wp:anchor distT="0" distB="0" distL="114300" distR="114300" simplePos="0" relativeHeight="251658244" behindDoc="0" locked="0" layoutInCell="1" allowOverlap="1" wp14:anchorId="641651AC" wp14:editId="47482680">
          <wp:simplePos x="0" y="0"/>
          <wp:positionH relativeFrom="page">
            <wp:posOffset>5118735</wp:posOffset>
          </wp:positionH>
          <wp:positionV relativeFrom="page">
            <wp:posOffset>336896</wp:posOffset>
          </wp:positionV>
          <wp:extent cx="1805003" cy="631547"/>
          <wp:effectExtent l="0" t="0" r="5080" b="0"/>
          <wp:wrapNone/>
          <wp:docPr id="1821375617" name="Image 4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5003" cy="63154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Pr="00774918">
      <w:rPr>
        <w:b/>
        <w:bCs/>
        <w:noProof/>
        <w:color w:val="5A4C40" w:themeColor="background2"/>
        <w:sz w:val="28"/>
        <w:szCs w:val="28"/>
      </w:rPr>
      <mc:AlternateContent>
        <mc:Choice Requires="wps">
          <w:drawing>
            <wp:anchor distT="0" distB="0" distL="114300" distR="114300" simplePos="0" relativeHeight="251658245" behindDoc="0" locked="0" layoutInCell="1" allowOverlap="1" wp14:anchorId="35F9CF5F" wp14:editId="4B95454E">
              <wp:simplePos x="0" y="0"/>
              <wp:positionH relativeFrom="page">
                <wp:align>left</wp:align>
              </wp:positionH>
              <wp:positionV relativeFrom="paragraph">
                <wp:posOffset>-361950</wp:posOffset>
              </wp:positionV>
              <wp:extent cx="7559675" cy="10194554"/>
              <wp:effectExtent l="0" t="0" r="3175" b="0"/>
              <wp:wrapNone/>
              <wp:docPr id="480544774" name="Forme libre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59675" cy="10194554"/>
                      </a:xfrm>
                      <a:custGeom>
                        <a:avLst/>
                        <a:gdLst>
                          <a:gd name="connsiteX0" fmla="*/ 215837 w 7559675"/>
                          <a:gd name="connsiteY0" fmla="*/ 1488141 h 10194554"/>
                          <a:gd name="connsiteX1" fmla="*/ 215837 w 7559675"/>
                          <a:gd name="connsiteY1" fmla="*/ 10152448 h 10194554"/>
                          <a:gd name="connsiteX2" fmla="*/ 0 w 7559675"/>
                          <a:gd name="connsiteY2" fmla="*/ 10194554 h 10194554"/>
                          <a:gd name="connsiteX3" fmla="*/ 0 w 7559675"/>
                          <a:gd name="connsiteY3" fmla="*/ 1603031 h 10194554"/>
                          <a:gd name="connsiteX4" fmla="*/ 0 w 7559675"/>
                          <a:gd name="connsiteY4" fmla="*/ 0 h 10194554"/>
                          <a:gd name="connsiteX5" fmla="*/ 7559675 w 7559675"/>
                          <a:gd name="connsiteY5" fmla="*/ 0 h 10194554"/>
                          <a:gd name="connsiteX6" fmla="*/ 7559675 w 7559675"/>
                          <a:gd name="connsiteY6" fmla="*/ 8719795 h 10194554"/>
                          <a:gd name="connsiteX7" fmla="*/ 7343837 w 7559675"/>
                          <a:gd name="connsiteY7" fmla="*/ 8761901 h 10194554"/>
                          <a:gd name="connsiteX8" fmla="*/ 7343837 w 7559675"/>
                          <a:gd name="connsiteY8" fmla="*/ 215906 h 10194554"/>
                          <a:gd name="connsiteX9" fmla="*/ 2605910 w 7559675"/>
                          <a:gd name="connsiteY9" fmla="*/ 215906 h 10194554"/>
                          <a:gd name="connsiteX10" fmla="*/ 3008625 w 7559675"/>
                          <a:gd name="connsiteY10" fmla="*/ 1541 h 10194554"/>
                          <a:gd name="connsiteX11" fmla="*/ 0 w 7559675"/>
                          <a:gd name="connsiteY11" fmla="*/ 1541 h 101945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7559675" h="10194554">
                            <a:moveTo>
                              <a:pt x="215837" y="1488141"/>
                            </a:moveTo>
                            <a:lnTo>
                              <a:pt x="215837" y="10152448"/>
                            </a:lnTo>
                            <a:lnTo>
                              <a:pt x="0" y="10194554"/>
                            </a:lnTo>
                            <a:lnTo>
                              <a:pt x="0" y="1603031"/>
                            </a:lnTo>
                            <a:close/>
                            <a:moveTo>
                              <a:pt x="0" y="0"/>
                            </a:moveTo>
                            <a:lnTo>
                              <a:pt x="7559675" y="0"/>
                            </a:lnTo>
                            <a:lnTo>
                              <a:pt x="7559675" y="8719795"/>
                            </a:lnTo>
                            <a:lnTo>
                              <a:pt x="7343837" y="8761901"/>
                            </a:lnTo>
                            <a:lnTo>
                              <a:pt x="7343837" y="215906"/>
                            </a:lnTo>
                            <a:lnTo>
                              <a:pt x="2605910" y="215906"/>
                            </a:lnTo>
                            <a:lnTo>
                              <a:pt x="3008625" y="1541"/>
                            </a:lnTo>
                            <a:lnTo>
                              <a:pt x="0" y="1541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wrap="square" rtlCol="0" anchor="ctr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1915B39D" id="Forme libre 5" o:spid="_x0000_s1026" style="position:absolute;margin-left:0;margin-top:-28.5pt;width:595.25pt;height:802.7pt;z-index:251682816;visibility:visible;mso-wrap-style:square;mso-wrap-distance-left:9pt;mso-wrap-distance-top:0;mso-wrap-distance-right:9pt;mso-wrap-distance-bottom:0;mso-position-horizontal:left;mso-position-horizontal-relative:page;mso-position-vertical:absolute;mso-position-vertical-relative:text;v-text-anchor:middle" coordsize="7559675,101945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FL2w6gMAAL0OAAAOAAAAZHJzL2Uyb0RvYy54bWysV0uP2zYQvhfofyB0LNCVZFuyZKw3KBKk&#10;l6INkhRoj1yKWgmgSJXk2t5/3+FLpr1pLC3qg6zHfPNxhvPi/bvTwNCBStULvk/yuyxBlBPR9Pxp&#10;n/z59ePPVYKUxrzBTHC6T16oSt49/PjD/XHc0ZXoBGuoRKCEq91x3Ced1uMuTRXp6IDVnRgph4+t&#10;kAPW8Cif0kbiI2gfWLrKsjI9CtmMUhCqFLz94D4mD1Z/21Ki/2hbRTVi+wTWpu1V2uujuaYP93j3&#10;JPHY9cQvA79hFQPuOZBOqj5gjdGz7F+pGnoihRKtviNiSEXb9oRaG8CaPLuy5kuHR2ptAeeocXKT&#10;+v/Ukt8PX8ZPEtxwHNVOwa2x4tTKwfzD+tDJOutlchY9aUTg5bYo6nJbJIjAtzzL601RbIw/0zOe&#10;PCv9KxVWFz78prRzdwN31lkN4niAqCCCc9Vr+hdsUTsw2IGfUrTKi2q9RUcUmDz4CvN3jMk3VZVv&#10;ctSheEWwLa+Y8jcwxRjQX6w2m2oG1Sqiym7bE4sHK2awrJexxOJ5ma2z9RyvbZaRXIrf3hSIpmn7&#10;/a7f9lcMymY4qnwLSQyqtnm9rYsZVNuYar1Zz4rnGFRty7zO5uwM1Nmz6+ZSxSBItzorZxhVR0yr&#10;MivqfEZQX4DmMuVxaq+zrCpXxe14uEDlxbxqEKf2DHPyWP4bHFADn0KVw10ofOTEfeWDO4RNi8xs&#10;1xiFMnU2LoNQVMMjVDhXVgFlyuYNMCwtBueLwFB8YvBqERhqSgxeLwJDrYjBoZXMsxlqQAwuFjFD&#10;bsfgchEYsjUGbxeBIf9icLUIDCkVg+tFYJMkMRqeF8XYdZBdRBlEP2ybD3UJM5iZvpidvnSCYPqS&#10;CYLp69FQ4t2ItcmQcIuO0WzRRaOFERjEgX4VVlSbjHEzgjXFt35vxlmQ8f8C+A7uEUEu/I+WwLkp&#10;tOE5oq6XXkkSJhS11p4XFhME75+/Xi4jjEBmz4JskAj/Tl8s6RvV1Vqu5F2vsC703Wa2vGsZ3xX3&#10;DcKqnyHui7zbUCjd39Xt9+a1WPA2xKEJLjuSTlFmgjMaS5VgffOxZ8wElT120PdMogOGkNWnUP8u&#10;pJitwlwYlEsa8yY9D9D2Tr8wanQy/pm2qG9MtNpif0WCCaFc5+5ThxvquIsMft78CWEtsQqN5hb4&#10;J91egTk3nQ0Iut0qvbyBUns0msCuC000bgWX4AlhmQXXE3jouZDfsoyBVZ7ZyQcnOdcYLz2K5uWT&#10;REc4gO0T9c8zlhQKhGbvhTuvYU46AQWDaMfAxS/PWrS9OUhYhzsF/gHOSNZD/jxnDmHxs5U6nzof&#10;/gUAAP//AwBQSwMEFAAGAAgAAAAhAAOzXJDgAAAACgEAAA8AAABkcnMvZG93bnJldi54bWxMj8FO&#10;wzAQRO9I/IO1SFxQ64Q2NIQ4FargwDGFquK2jZckIl6H2E3D3+Oeym1WM5p9k68n04mRBtdaVhDP&#10;IxDEldUt1wo+3l9nKQjnkTV2lknBLzlYF9dXOWbanrikcetrEUrYZaig8b7PpHRVQwbd3PbEwfuy&#10;g0EfzqGWesBTKDedvI+iB2mw5fChwZ42DVXf26NRgPVLebfb9Lu43L8l6adbmJ9xodTtzfT8BMLT&#10;5C9hOOMHdCgC08EeWTvRKQhDvIJZsgribMePUQLiEFSyTJcgi1z+n1D8AQAA//8DAFBLAQItABQA&#10;BgAIAAAAIQC2gziS/gAAAOEBAAATAAAAAAAAAAAAAAAAAAAAAABbQ29udGVudF9UeXBlc10ueG1s&#10;UEsBAi0AFAAGAAgAAAAhADj9If/WAAAAlAEAAAsAAAAAAAAAAAAAAAAALwEAAF9yZWxzLy5yZWxz&#10;UEsBAi0AFAAGAAgAAAAhAAYUvbDqAwAAvQ4AAA4AAAAAAAAAAAAAAAAALgIAAGRycy9lMm9Eb2Mu&#10;eG1sUEsBAi0AFAAGAAgAAAAhAAOzXJDgAAAACgEAAA8AAAAAAAAAAAAAAAAARAYAAGRycy9kb3du&#10;cmV2LnhtbFBLBQYAAAAABAAEAPMAAABRBwAAAAA=&#10;" path="m215837,1488141r,8664307l,10194554,,1603031,215837,1488141xm,l7559675,r,8719795l7343837,8761901r,-8545995l2605910,215906,3008625,1541,,1541,,xe" fillcolor="#ffeb00 [3215]" stroked="f" strokeweight="1pt">
              <v:stroke joinstyle="miter"/>
              <v:path arrowok="t" o:connecttype="custom" o:connectlocs="215837,1488141;215837,10152448;0,10194554;0,1603031;0,0;7559675,0;7559675,8719795;7343837,8761901;7343837,215906;2605910,215906;3008625,1541;0,1541" o:connectangles="0,0,0,0,0,0,0,0,0,0,0,0"/>
              <w10:wrap anchorx="page"/>
            </v:shape>
          </w:pict>
        </mc:Fallback>
      </mc:AlternateContent>
    </w:r>
    <w:r w:rsidRPr="00774918">
      <w:rPr>
        <w:b/>
        <w:bCs/>
        <w:noProof/>
        <w:color w:val="5A4C40" w:themeColor="background2"/>
        <w:sz w:val="28"/>
        <w:szCs w:val="28"/>
      </w:rPr>
      <w:t>PRESSE</w:t>
    </w:r>
  </w:p>
  <w:p w14:paraId="1DC6D8BC" w14:textId="77777777" w:rsidR="00BE4A9C" w:rsidRPr="00774918" w:rsidRDefault="00BE4A9C" w:rsidP="00BE4A9C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</w:rPr>
    </w:pPr>
    <w:r w:rsidRPr="00774918">
      <w:rPr>
        <w:b/>
        <w:bCs/>
        <w:noProof/>
        <w:color w:val="5A4C40" w:themeColor="background2"/>
        <w:sz w:val="28"/>
        <w:szCs w:val="28"/>
      </w:rPr>
      <w:t>MELDUNG</w:t>
    </w:r>
  </w:p>
  <w:p w14:paraId="7475479D" w14:textId="2F9C437B" w:rsidR="006B5242" w:rsidRPr="00774918" w:rsidRDefault="006B5242" w:rsidP="00BE4A9C">
    <w:pPr>
      <w:pStyle w:val="Kopfzeile"/>
      <w:ind w:left="-567"/>
    </w:pP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m="http://schemas.openxmlformats.org/officeDocument/2006/math" xmlns:aink="http://schemas.microsoft.com/office/drawing/2016/ink" xmlns:am3d="http://schemas.microsoft.com/office/drawing/2017/model3d" xmlns:oel="http://schemas.microsoft.com/office/2019/extlst" xmlns:r="http://schemas.openxmlformats.org/officeDocument/2006/relationships" xmlns:wp14="http://schemas.microsoft.com/office/word/2010/wordprocessingDrawing" xmlns:wp="http://schemas.openxmlformats.org/drawingml/2006/wordprocessingDrawing" xmlns:wpg="http://schemas.microsoft.com/office/word/2010/wordprocessingGroup" xmlns:wpi="http://schemas.microsoft.com/office/word/2010/wordprocessingInk" xmlns:wps="http://schemas.microsoft.com/office/word/2010/wordprocessingShape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xmlns:wne="http://schemas.microsoft.com/office/word/2006/wordml" mc:Ignorable="w14 w15 w16se w16cid w16 w16cex w16sdtdh w16sdtfl w16du wp14">
  <w:p w14:paraId="523C800E" w14:textId="475E3D66" w:rsidR="00493D71" w:rsidRPr="00774918" w:rsidRDefault="00822240" w:rsidP="00493D71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</w:rPr>
    </w:pPr>
    <w:r w:rsidRPr="00774918">
      <w:rPr>
        <w:noProof/>
        <w:lang w:eastAsia="fr-FR"/>
      </w:rPr>
      <w:drawing>
        <wp:anchor distT="0" distB="0" distL="114300" distR="114300" simplePos="0" relativeHeight="251658241" behindDoc="0" locked="0" layoutInCell="1" allowOverlap="1" wp14:anchorId="47654675" wp14:editId="36989E8B">
          <wp:simplePos x="0" y="0"/>
          <wp:positionH relativeFrom="page">
            <wp:posOffset>5118735</wp:posOffset>
          </wp:positionH>
          <wp:positionV relativeFrom="page">
            <wp:posOffset>336896</wp:posOffset>
          </wp:positionV>
          <wp:extent cx="1805003" cy="631547"/>
          <wp:effectExtent l="0" t="0" r="5080" b="0"/>
          <wp:wrapNone/>
          <wp:docPr id="498728593" name="Image 4" descr="Une image contenant Police, logo, Graphique, texte&#10;&#10;Description générée automatiquement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98728593" name="Image 498728593" descr="Une image contenant Police, logo, Graphique, texte&#10;&#10;Description générée automatiquement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1805003" cy="631547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margin">
            <wp14:pctWidth>0</wp14:pctWidth>
          </wp14:sizeRelH>
          <wp14:sizeRelV relativeFrom="margin">
            <wp14:pctHeight>0</wp14:pctHeight>
          </wp14:sizeRelV>
        </wp:anchor>
      </w:drawing>
    </w:r>
    <w:r w:rsidR="00493D71" w:rsidRPr="00774918">
      <w:rPr>
        <w:b/>
        <w:bCs/>
        <w:noProof/>
        <w:color w:val="5A4C40" w:themeColor="background2"/>
        <w:sz w:val="28"/>
        <w:szCs w:val="28"/>
      </w:rPr>
      <mc:AlternateContent>
        <mc:Choice Requires="wps">
          <w:drawing>
            <wp:anchor distT="0" distB="0" distL="114300" distR="114300" simplePos="0" relativeHeight="251658242" behindDoc="0" locked="0" layoutInCell="1" allowOverlap="1" wp14:anchorId="3B5ED322" wp14:editId="326BAE66">
              <wp:simplePos x="0" y="0"/>
              <wp:positionH relativeFrom="page">
                <wp:align>left</wp:align>
              </wp:positionH>
              <wp:positionV relativeFrom="paragraph">
                <wp:posOffset>-361950</wp:posOffset>
              </wp:positionV>
              <wp:extent cx="7559675" cy="10194554"/>
              <wp:effectExtent l="0" t="0" r="3175" b="0"/>
              <wp:wrapNone/>
              <wp:docPr id="161558706" name="Forme libre 5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7559675" cy="10194554"/>
                      </a:xfrm>
                      <a:custGeom>
                        <a:avLst/>
                        <a:gdLst>
                          <a:gd name="connsiteX0" fmla="*/ 215837 w 7559675"/>
                          <a:gd name="connsiteY0" fmla="*/ 1488141 h 10194554"/>
                          <a:gd name="connsiteX1" fmla="*/ 215837 w 7559675"/>
                          <a:gd name="connsiteY1" fmla="*/ 10152448 h 10194554"/>
                          <a:gd name="connsiteX2" fmla="*/ 0 w 7559675"/>
                          <a:gd name="connsiteY2" fmla="*/ 10194554 h 10194554"/>
                          <a:gd name="connsiteX3" fmla="*/ 0 w 7559675"/>
                          <a:gd name="connsiteY3" fmla="*/ 1603031 h 10194554"/>
                          <a:gd name="connsiteX4" fmla="*/ 0 w 7559675"/>
                          <a:gd name="connsiteY4" fmla="*/ 0 h 10194554"/>
                          <a:gd name="connsiteX5" fmla="*/ 7559675 w 7559675"/>
                          <a:gd name="connsiteY5" fmla="*/ 0 h 10194554"/>
                          <a:gd name="connsiteX6" fmla="*/ 7559675 w 7559675"/>
                          <a:gd name="connsiteY6" fmla="*/ 8719795 h 10194554"/>
                          <a:gd name="connsiteX7" fmla="*/ 7343837 w 7559675"/>
                          <a:gd name="connsiteY7" fmla="*/ 8761901 h 10194554"/>
                          <a:gd name="connsiteX8" fmla="*/ 7343837 w 7559675"/>
                          <a:gd name="connsiteY8" fmla="*/ 215906 h 10194554"/>
                          <a:gd name="connsiteX9" fmla="*/ 2605910 w 7559675"/>
                          <a:gd name="connsiteY9" fmla="*/ 215906 h 10194554"/>
                          <a:gd name="connsiteX10" fmla="*/ 3008625 w 7559675"/>
                          <a:gd name="connsiteY10" fmla="*/ 1541 h 10194554"/>
                          <a:gd name="connsiteX11" fmla="*/ 0 w 7559675"/>
                          <a:gd name="connsiteY11" fmla="*/ 1541 h 10194554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7559675" h="10194554">
                            <a:moveTo>
                              <a:pt x="215837" y="1488141"/>
                            </a:moveTo>
                            <a:lnTo>
                              <a:pt x="215837" y="10152448"/>
                            </a:lnTo>
                            <a:lnTo>
                              <a:pt x="0" y="10194554"/>
                            </a:lnTo>
                            <a:lnTo>
                              <a:pt x="0" y="1603031"/>
                            </a:lnTo>
                            <a:close/>
                            <a:moveTo>
                              <a:pt x="0" y="0"/>
                            </a:moveTo>
                            <a:lnTo>
                              <a:pt x="7559675" y="0"/>
                            </a:lnTo>
                            <a:lnTo>
                              <a:pt x="7559675" y="8719795"/>
                            </a:lnTo>
                            <a:lnTo>
                              <a:pt x="7343837" y="8761901"/>
                            </a:lnTo>
                            <a:lnTo>
                              <a:pt x="7343837" y="215906"/>
                            </a:lnTo>
                            <a:lnTo>
                              <a:pt x="2605910" y="215906"/>
                            </a:lnTo>
                            <a:lnTo>
                              <a:pt x="3008625" y="1541"/>
                            </a:lnTo>
                            <a:lnTo>
                              <a:pt x="0" y="1541"/>
                            </a:lnTo>
                            <a:close/>
                          </a:path>
                        </a:pathLst>
                      </a:custGeom>
                      <a:solidFill>
                        <a:schemeClr val="tx2"/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wrap="square" rtlCol="0" anchor="ctr">
                      <a:noAutofit/>
                    </wps:bodyPr>
                  </wps:wsp>
                </a:graphicData>
              </a:graphic>
            </wp:anchor>
          </w:drawing>
        </mc:Choice>
        <mc:Fallback>
          <w:pict>
            <v:shape w14:anchorId="131A988D" id="Forme libre 5" o:spid="_x0000_s1026" style="position:absolute;margin-left:0;margin-top:-28.5pt;width:595.25pt;height:802.7pt;z-index:251676672;visibility:visible;mso-wrap-style:square;mso-wrap-distance-left:9pt;mso-wrap-distance-top:0;mso-wrap-distance-right:9pt;mso-wrap-distance-bottom:0;mso-position-horizontal:left;mso-position-horizontal-relative:page;mso-position-vertical:absolute;mso-position-vertical-relative:text;v-text-anchor:middle" coordsize="7559675,10194554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GFL2w6gMAAL0OAAAOAAAAZHJzL2Uyb0RvYy54bWysV0uP2zYQvhfofyB0LNCVZFuyZKw3KBKk&#10;l6INkhRoj1yKWgmgSJXk2t5/3+FLpr1pLC3qg6zHfPNxhvPi/bvTwNCBStULvk/yuyxBlBPR9Pxp&#10;n/z59ePPVYKUxrzBTHC6T16oSt49/PjD/XHc0ZXoBGuoRKCEq91x3Ced1uMuTRXp6IDVnRgph4+t&#10;kAPW8Cif0kbiI2gfWLrKsjI9CtmMUhCqFLz94D4mD1Z/21Ki/2hbRTVi+wTWpu1V2uujuaYP93j3&#10;JPHY9cQvA79hFQPuOZBOqj5gjdGz7F+pGnoihRKtviNiSEXb9oRaG8CaPLuy5kuHR2ptAeeocXKT&#10;+v/Ukt8PX8ZPEtxwHNVOwa2x4tTKwfzD+tDJOutlchY9aUTg5bYo6nJbJIjAtzzL601RbIw/0zOe&#10;PCv9KxVWFz78prRzdwN31lkN4niAqCCCc9Vr+hdsUTsw2IGfUrTKi2q9RUcUmDz4CvN3jMk3VZVv&#10;ctSheEWwLa+Y8jcwxRjQX6w2m2oG1Sqiym7bE4sHK2awrJexxOJ5ma2z9RyvbZaRXIrf3hSIpmn7&#10;/a7f9lcMymY4qnwLSQyqtnm9rYsZVNuYar1Zz4rnGFRty7zO5uwM1Nmz6+ZSxSBItzorZxhVR0yr&#10;MivqfEZQX4DmMuVxaq+zrCpXxe14uEDlxbxqEKf2DHPyWP4bHFADn0KVw10ofOTEfeWDO4RNi8xs&#10;1xiFMnU2LoNQVMMjVDhXVgFlyuYNMCwtBueLwFB8YvBqERhqSgxeLwJDrYjBoZXMsxlqQAwuFjFD&#10;bsfgchEYsjUGbxeBIf9icLUIDCkVg+tFYJMkMRqeF8XYdZBdRBlEP2ybD3UJM5iZvpidvnSCYPqS&#10;CYLp69FQ4t2ItcmQcIuO0WzRRaOFERjEgX4VVlSbjHEzgjXFt35vxlmQ8f8C+A7uEUEu/I+WwLkp&#10;tOE5oq6XXkkSJhS11p4XFhME75+/Xi4jjEBmz4JskAj/Tl8s6RvV1Vqu5F2vsC703Wa2vGsZ3xX3&#10;DcKqnyHui7zbUCjd39Xt9+a1WPA2xKEJLjuSTlFmgjMaS5VgffOxZ8wElT120PdMogOGkNWnUP8u&#10;pJitwlwYlEsa8yY9D9D2Tr8wanQy/pm2qG9MtNpif0WCCaFc5+5ThxvquIsMft78CWEtsQqN5hb4&#10;J91egTk3nQ0Iut0qvbyBUns0msCuC000bgWX4AlhmQXXE3jouZDfsoyBVZ7ZyQcnOdcYLz2K5uWT&#10;REc4gO0T9c8zlhQKhGbvhTuvYU46AQWDaMfAxS/PWrS9OUhYhzsF/gHOSNZD/jxnDmHxs5U6nzof&#10;/gUAAP//AwBQSwMEFAAGAAgAAAAhAAOzXJDgAAAACgEAAA8AAABkcnMvZG93bnJldi54bWxMj8FO&#10;wzAQRO9I/IO1SFxQ64Q2NIQ4FargwDGFquK2jZckIl6H2E3D3+Oeym1WM5p9k68n04mRBtdaVhDP&#10;IxDEldUt1wo+3l9nKQjnkTV2lknBLzlYF9dXOWbanrikcetrEUrYZaig8b7PpHRVQwbd3PbEwfuy&#10;g0EfzqGWesBTKDedvI+iB2mw5fChwZ42DVXf26NRgPVLebfb9Lu43L8l6adbmJ9xodTtzfT8BMLT&#10;5C9hOOMHdCgC08EeWTvRKQhDvIJZsgribMePUQLiEFSyTJcgi1z+n1D8AQAA//8DAFBLAQItABQA&#10;BgAIAAAAIQC2gziS/gAAAOEBAAATAAAAAAAAAAAAAAAAAAAAAABbQ29udGVudF9UeXBlc10ueG1s&#10;UEsBAi0AFAAGAAgAAAAhADj9If/WAAAAlAEAAAsAAAAAAAAAAAAAAAAALwEAAF9yZWxzLy5yZWxz&#10;UEsBAi0AFAAGAAgAAAAhAAYUvbDqAwAAvQ4AAA4AAAAAAAAAAAAAAAAALgIAAGRycy9lMm9Eb2Mu&#10;eG1sUEsBAi0AFAAGAAgAAAAhAAOzXJDgAAAACgEAAA8AAAAAAAAAAAAAAAAARAYAAGRycy9kb3du&#10;cmV2LnhtbFBLBQYAAAAABAAEAPMAAABRBwAAAAA=&#10;" path="m215837,1488141r,8664307l,10194554,,1603031,215837,1488141xm,l7559675,r,8719795l7343837,8761901r,-8545995l2605910,215906,3008625,1541,,1541,,xe" fillcolor="#ffeb00 [3215]" stroked="f" strokeweight="1pt">
              <v:stroke joinstyle="miter"/>
              <v:path arrowok="t" o:connecttype="custom" o:connectlocs="215837,1488141;215837,10152448;0,10194554;0,1603031;0,0;7559675,0;7559675,8719795;7343837,8761901;7343837,215906;2605910,215906;3008625,1541;0,1541" o:connectangles="0,0,0,0,0,0,0,0,0,0,0,0"/>
              <w10:wrap anchorx="page"/>
            </v:shape>
          </w:pict>
        </mc:Fallback>
      </mc:AlternateContent>
    </w:r>
    <w:r w:rsidR="00493D71" w:rsidRPr="00774918">
      <w:rPr>
        <w:b/>
        <w:bCs/>
        <w:noProof/>
        <w:color w:val="5A4C40" w:themeColor="background2"/>
        <w:sz w:val="28"/>
        <w:szCs w:val="28"/>
      </w:rPr>
      <w:t>PRESS</w:t>
    </w:r>
    <w:r w:rsidR="00BE4A9C" w:rsidRPr="00774918">
      <w:rPr>
        <w:b/>
        <w:bCs/>
        <w:noProof/>
        <w:color w:val="5A4C40" w:themeColor="background2"/>
        <w:sz w:val="28"/>
        <w:szCs w:val="28"/>
      </w:rPr>
      <w:t>E</w:t>
    </w:r>
  </w:p>
  <w:p w14:paraId="76097A0A" w14:textId="07A2B818" w:rsidR="00493D71" w:rsidRPr="00774918" w:rsidRDefault="00BE4A9C" w:rsidP="00493D71">
    <w:pPr>
      <w:pStyle w:val="Kopfzeile"/>
      <w:tabs>
        <w:tab w:val="clear" w:pos="4680"/>
        <w:tab w:val="clear" w:pos="9360"/>
        <w:tab w:val="left" w:pos="5745"/>
      </w:tabs>
      <w:ind w:left="-567"/>
      <w:rPr>
        <w:b/>
        <w:bCs/>
        <w:noProof/>
        <w:color w:val="5A4C40" w:themeColor="background2"/>
        <w:sz w:val="28"/>
        <w:szCs w:val="28"/>
      </w:rPr>
    </w:pPr>
    <w:r w:rsidRPr="00774918">
      <w:rPr>
        <w:b/>
        <w:bCs/>
        <w:noProof/>
        <w:color w:val="5A4C40" w:themeColor="background2"/>
        <w:sz w:val="28"/>
        <w:szCs w:val="28"/>
      </w:rPr>
      <w:t>MELDUNG</w:t>
    </w:r>
  </w:p>
  <w:p w14:paraId="0BCBB615" w14:textId="14B8993C" w:rsidR="005D111C" w:rsidRPr="00774918" w:rsidRDefault="007B3273" w:rsidP="00D135D6">
    <w:pPr>
      <w:pStyle w:val="Kopfzeile"/>
      <w:tabs>
        <w:tab w:val="clear" w:pos="4680"/>
        <w:tab w:val="clear" w:pos="9360"/>
        <w:tab w:val="left" w:pos="2025"/>
        <w:tab w:val="left" w:pos="4545"/>
      </w:tabs>
      <w:ind w:left="-567"/>
    </w:pPr>
    <w:r w:rsidRPr="00774918">
      <w:tab/>
    </w:r>
    <w:r w:rsidRPr="00774918">
      <w:tab/>
    </w:r>
  </w:p>
</w:hdr>
</file>

<file path=word/settings.xml><?xml version="1.0" encoding="utf-8"?>
<w:settings xmlns:mc="http://schemas.openxmlformats.org/markup-compatibility/2006" xmlns:m="http://schemas.openxmlformats.org/officeDocument/2006/math" xmlns:r="http://schemas.openxmlformats.org/officeDocument/2006/relationships" xmlns:sl="http://schemas.openxmlformats.org/schemaLibrary/2006/main" xmlns:o="urn:schemas-microsoft-com:office:office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zoom w:percent="120"/>
  <w:proofState w:spelling="clean" w:grammar="clean"/>
  <w:defaultTabStop w:val="1985"/>
  <w:hyphenationZone w:val="425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F42DF8"/>
    <w:rsid w:val="0001338C"/>
    <w:rsid w:val="00013679"/>
    <w:rsid w:val="00021720"/>
    <w:rsid w:val="00024F5B"/>
    <w:rsid w:val="000419F7"/>
    <w:rsid w:val="00041CBC"/>
    <w:rsid w:val="000423B2"/>
    <w:rsid w:val="00042F06"/>
    <w:rsid w:val="000464FA"/>
    <w:rsid w:val="00056C05"/>
    <w:rsid w:val="00057208"/>
    <w:rsid w:val="00061CE8"/>
    <w:rsid w:val="00064520"/>
    <w:rsid w:val="00067602"/>
    <w:rsid w:val="00067728"/>
    <w:rsid w:val="0007308B"/>
    <w:rsid w:val="00081F15"/>
    <w:rsid w:val="000820B8"/>
    <w:rsid w:val="000825F3"/>
    <w:rsid w:val="0009100B"/>
    <w:rsid w:val="000A174A"/>
    <w:rsid w:val="000A446F"/>
    <w:rsid w:val="000A45EF"/>
    <w:rsid w:val="000B2EFD"/>
    <w:rsid w:val="000B46DB"/>
    <w:rsid w:val="000B6694"/>
    <w:rsid w:val="000C3443"/>
    <w:rsid w:val="000D0DD5"/>
    <w:rsid w:val="000D2286"/>
    <w:rsid w:val="000D2398"/>
    <w:rsid w:val="000D275F"/>
    <w:rsid w:val="000E05A1"/>
    <w:rsid w:val="000E23FA"/>
    <w:rsid w:val="000E2CFC"/>
    <w:rsid w:val="000E3DB8"/>
    <w:rsid w:val="000E4C8E"/>
    <w:rsid w:val="000E617A"/>
    <w:rsid w:val="000F08B7"/>
    <w:rsid w:val="001037C7"/>
    <w:rsid w:val="00103BFD"/>
    <w:rsid w:val="0010414C"/>
    <w:rsid w:val="001116D5"/>
    <w:rsid w:val="00111786"/>
    <w:rsid w:val="00112813"/>
    <w:rsid w:val="0012709B"/>
    <w:rsid w:val="00127141"/>
    <w:rsid w:val="0013398E"/>
    <w:rsid w:val="00134056"/>
    <w:rsid w:val="001500B0"/>
    <w:rsid w:val="001501BE"/>
    <w:rsid w:val="00155202"/>
    <w:rsid w:val="00157887"/>
    <w:rsid w:val="0016619E"/>
    <w:rsid w:val="0018322D"/>
    <w:rsid w:val="00186DE7"/>
    <w:rsid w:val="00195574"/>
    <w:rsid w:val="00196616"/>
    <w:rsid w:val="001A0462"/>
    <w:rsid w:val="001B19C5"/>
    <w:rsid w:val="001B283C"/>
    <w:rsid w:val="001C4A92"/>
    <w:rsid w:val="001C78A5"/>
    <w:rsid w:val="001D2B86"/>
    <w:rsid w:val="001E5D11"/>
    <w:rsid w:val="001E641D"/>
    <w:rsid w:val="001E7454"/>
    <w:rsid w:val="002000AC"/>
    <w:rsid w:val="00204958"/>
    <w:rsid w:val="00213456"/>
    <w:rsid w:val="002175AD"/>
    <w:rsid w:val="00220E57"/>
    <w:rsid w:val="002248D0"/>
    <w:rsid w:val="00224F39"/>
    <w:rsid w:val="00231AD1"/>
    <w:rsid w:val="0023589A"/>
    <w:rsid w:val="002418E1"/>
    <w:rsid w:val="00245769"/>
    <w:rsid w:val="0026075D"/>
    <w:rsid w:val="00263779"/>
    <w:rsid w:val="00266518"/>
    <w:rsid w:val="00266BEB"/>
    <w:rsid w:val="002758A3"/>
    <w:rsid w:val="00285641"/>
    <w:rsid w:val="002859DC"/>
    <w:rsid w:val="00286397"/>
    <w:rsid w:val="002A5FC9"/>
    <w:rsid w:val="002B36C2"/>
    <w:rsid w:val="002C0B79"/>
    <w:rsid w:val="002C7D11"/>
    <w:rsid w:val="002D29B8"/>
    <w:rsid w:val="002D76DD"/>
    <w:rsid w:val="002F0A76"/>
    <w:rsid w:val="002F1004"/>
    <w:rsid w:val="0030035B"/>
    <w:rsid w:val="00304B3F"/>
    <w:rsid w:val="00306417"/>
    <w:rsid w:val="00310661"/>
    <w:rsid w:val="00311DC5"/>
    <w:rsid w:val="0031507D"/>
    <w:rsid w:val="00317325"/>
    <w:rsid w:val="00321942"/>
    <w:rsid w:val="00321B85"/>
    <w:rsid w:val="00330F9D"/>
    <w:rsid w:val="003359B8"/>
    <w:rsid w:val="0033753E"/>
    <w:rsid w:val="00356306"/>
    <w:rsid w:val="00356745"/>
    <w:rsid w:val="003604D5"/>
    <w:rsid w:val="00363C26"/>
    <w:rsid w:val="00376E4B"/>
    <w:rsid w:val="00377572"/>
    <w:rsid w:val="00393BBE"/>
    <w:rsid w:val="003B3BB5"/>
    <w:rsid w:val="003C538F"/>
    <w:rsid w:val="003C7235"/>
    <w:rsid w:val="003D04A8"/>
    <w:rsid w:val="003D1BD1"/>
    <w:rsid w:val="003D3E32"/>
    <w:rsid w:val="003D5457"/>
    <w:rsid w:val="003E0B3E"/>
    <w:rsid w:val="003E1535"/>
    <w:rsid w:val="003E687E"/>
    <w:rsid w:val="003E7B63"/>
    <w:rsid w:val="003F074F"/>
    <w:rsid w:val="003F27F1"/>
    <w:rsid w:val="00407830"/>
    <w:rsid w:val="00410B9E"/>
    <w:rsid w:val="00413A2F"/>
    <w:rsid w:val="00413A4F"/>
    <w:rsid w:val="00415097"/>
    <w:rsid w:val="00417C0F"/>
    <w:rsid w:val="00422410"/>
    <w:rsid w:val="00424C64"/>
    <w:rsid w:val="00426353"/>
    <w:rsid w:val="0042702D"/>
    <w:rsid w:val="00431602"/>
    <w:rsid w:val="004326A3"/>
    <w:rsid w:val="0045572E"/>
    <w:rsid w:val="00460CCC"/>
    <w:rsid w:val="00462B52"/>
    <w:rsid w:val="00475D84"/>
    <w:rsid w:val="00482996"/>
    <w:rsid w:val="00492B69"/>
    <w:rsid w:val="00493D71"/>
    <w:rsid w:val="004A2ADD"/>
    <w:rsid w:val="004A52C8"/>
    <w:rsid w:val="004A5FE8"/>
    <w:rsid w:val="004B60AD"/>
    <w:rsid w:val="004B674D"/>
    <w:rsid w:val="004C40C1"/>
    <w:rsid w:val="004D1587"/>
    <w:rsid w:val="004D29AB"/>
    <w:rsid w:val="004D55FA"/>
    <w:rsid w:val="004E10C9"/>
    <w:rsid w:val="004E1AAA"/>
    <w:rsid w:val="004E597B"/>
    <w:rsid w:val="004F1D21"/>
    <w:rsid w:val="004F1ED7"/>
    <w:rsid w:val="005022D0"/>
    <w:rsid w:val="00506ADF"/>
    <w:rsid w:val="00510308"/>
    <w:rsid w:val="005163C9"/>
    <w:rsid w:val="00516820"/>
    <w:rsid w:val="00526F53"/>
    <w:rsid w:val="00532D0C"/>
    <w:rsid w:val="00532FE7"/>
    <w:rsid w:val="00533A52"/>
    <w:rsid w:val="00534C69"/>
    <w:rsid w:val="00542CCE"/>
    <w:rsid w:val="0054661F"/>
    <w:rsid w:val="0055073A"/>
    <w:rsid w:val="00553648"/>
    <w:rsid w:val="00555469"/>
    <w:rsid w:val="00555EEC"/>
    <w:rsid w:val="0056141E"/>
    <w:rsid w:val="00561C73"/>
    <w:rsid w:val="005644AA"/>
    <w:rsid w:val="00583E68"/>
    <w:rsid w:val="0058607A"/>
    <w:rsid w:val="005915AA"/>
    <w:rsid w:val="005950A0"/>
    <w:rsid w:val="005A2CFE"/>
    <w:rsid w:val="005A3D76"/>
    <w:rsid w:val="005A7105"/>
    <w:rsid w:val="005B0E90"/>
    <w:rsid w:val="005B3361"/>
    <w:rsid w:val="005B4033"/>
    <w:rsid w:val="005C042F"/>
    <w:rsid w:val="005C257E"/>
    <w:rsid w:val="005C5EE9"/>
    <w:rsid w:val="005D111C"/>
    <w:rsid w:val="005D23B2"/>
    <w:rsid w:val="005D54D5"/>
    <w:rsid w:val="005E08D8"/>
    <w:rsid w:val="005E0CD2"/>
    <w:rsid w:val="006132A4"/>
    <w:rsid w:val="00616686"/>
    <w:rsid w:val="00616FE1"/>
    <w:rsid w:val="006226D5"/>
    <w:rsid w:val="00623250"/>
    <w:rsid w:val="00623D1A"/>
    <w:rsid w:val="0062504E"/>
    <w:rsid w:val="0062613B"/>
    <w:rsid w:val="006372A1"/>
    <w:rsid w:val="00643797"/>
    <w:rsid w:val="00645F0D"/>
    <w:rsid w:val="00647C15"/>
    <w:rsid w:val="00647C2E"/>
    <w:rsid w:val="00655E1A"/>
    <w:rsid w:val="0065713F"/>
    <w:rsid w:val="00664AF9"/>
    <w:rsid w:val="00665C42"/>
    <w:rsid w:val="006709E5"/>
    <w:rsid w:val="006741A8"/>
    <w:rsid w:val="0068050E"/>
    <w:rsid w:val="00685E4B"/>
    <w:rsid w:val="00692547"/>
    <w:rsid w:val="00692FCD"/>
    <w:rsid w:val="00694983"/>
    <w:rsid w:val="00695CF5"/>
    <w:rsid w:val="006A1B6E"/>
    <w:rsid w:val="006A57F9"/>
    <w:rsid w:val="006A59CB"/>
    <w:rsid w:val="006A6DCC"/>
    <w:rsid w:val="006B1DD2"/>
    <w:rsid w:val="006B5242"/>
    <w:rsid w:val="006B535B"/>
    <w:rsid w:val="006B559B"/>
    <w:rsid w:val="006B65FA"/>
    <w:rsid w:val="006C1100"/>
    <w:rsid w:val="006D284E"/>
    <w:rsid w:val="006D3476"/>
    <w:rsid w:val="006E2654"/>
    <w:rsid w:val="006E60F8"/>
    <w:rsid w:val="006F2B82"/>
    <w:rsid w:val="006F2E77"/>
    <w:rsid w:val="006F2F3C"/>
    <w:rsid w:val="006F6BA6"/>
    <w:rsid w:val="00700D2D"/>
    <w:rsid w:val="007070AC"/>
    <w:rsid w:val="0071062F"/>
    <w:rsid w:val="00712C15"/>
    <w:rsid w:val="00716599"/>
    <w:rsid w:val="00721E36"/>
    <w:rsid w:val="007308B1"/>
    <w:rsid w:val="00743CFA"/>
    <w:rsid w:val="007449E2"/>
    <w:rsid w:val="007463F0"/>
    <w:rsid w:val="007517F2"/>
    <w:rsid w:val="007660C8"/>
    <w:rsid w:val="00774918"/>
    <w:rsid w:val="00783742"/>
    <w:rsid w:val="00786762"/>
    <w:rsid w:val="00786BAF"/>
    <w:rsid w:val="0079086A"/>
    <w:rsid w:val="0079723F"/>
    <w:rsid w:val="007A729A"/>
    <w:rsid w:val="007B2986"/>
    <w:rsid w:val="007B3273"/>
    <w:rsid w:val="007B55D3"/>
    <w:rsid w:val="007B6D3E"/>
    <w:rsid w:val="007C21CC"/>
    <w:rsid w:val="007C314B"/>
    <w:rsid w:val="007C671A"/>
    <w:rsid w:val="007D749E"/>
    <w:rsid w:val="007E1712"/>
    <w:rsid w:val="007F3B2B"/>
    <w:rsid w:val="00803E1D"/>
    <w:rsid w:val="0081099A"/>
    <w:rsid w:val="00810ABE"/>
    <w:rsid w:val="00812B4C"/>
    <w:rsid w:val="00812E7D"/>
    <w:rsid w:val="00814912"/>
    <w:rsid w:val="00820CF2"/>
    <w:rsid w:val="00822240"/>
    <w:rsid w:val="0082319C"/>
    <w:rsid w:val="0082691C"/>
    <w:rsid w:val="00844AEB"/>
    <w:rsid w:val="0086788B"/>
    <w:rsid w:val="008700A7"/>
    <w:rsid w:val="00873965"/>
    <w:rsid w:val="0087765E"/>
    <w:rsid w:val="00877A0E"/>
    <w:rsid w:val="0088055D"/>
    <w:rsid w:val="00881A0A"/>
    <w:rsid w:val="00890C01"/>
    <w:rsid w:val="008957DE"/>
    <w:rsid w:val="00895901"/>
    <w:rsid w:val="00895F0E"/>
    <w:rsid w:val="008977E5"/>
    <w:rsid w:val="008A1130"/>
    <w:rsid w:val="008A45D2"/>
    <w:rsid w:val="008B56A6"/>
    <w:rsid w:val="008C000A"/>
    <w:rsid w:val="008C1F1B"/>
    <w:rsid w:val="008D071D"/>
    <w:rsid w:val="008D220C"/>
    <w:rsid w:val="008D34A9"/>
    <w:rsid w:val="008F10D9"/>
    <w:rsid w:val="008F552E"/>
    <w:rsid w:val="008F67CD"/>
    <w:rsid w:val="008F7CA3"/>
    <w:rsid w:val="009029F8"/>
    <w:rsid w:val="0090311C"/>
    <w:rsid w:val="00904F34"/>
    <w:rsid w:val="0090630E"/>
    <w:rsid w:val="0091188B"/>
    <w:rsid w:val="00911E9A"/>
    <w:rsid w:val="0091335A"/>
    <w:rsid w:val="009141B5"/>
    <w:rsid w:val="0092076D"/>
    <w:rsid w:val="00922504"/>
    <w:rsid w:val="009237C8"/>
    <w:rsid w:val="00923D05"/>
    <w:rsid w:val="00924485"/>
    <w:rsid w:val="00925772"/>
    <w:rsid w:val="00925F0D"/>
    <w:rsid w:val="00926751"/>
    <w:rsid w:val="00934B33"/>
    <w:rsid w:val="009368E8"/>
    <w:rsid w:val="009407B6"/>
    <w:rsid w:val="00941884"/>
    <w:rsid w:val="00945A45"/>
    <w:rsid w:val="009531BB"/>
    <w:rsid w:val="009602C3"/>
    <w:rsid w:val="00964B12"/>
    <w:rsid w:val="00966FC1"/>
    <w:rsid w:val="00970564"/>
    <w:rsid w:val="00970C61"/>
    <w:rsid w:val="00970DF5"/>
    <w:rsid w:val="009722D3"/>
    <w:rsid w:val="00972750"/>
    <w:rsid w:val="00974CB6"/>
    <w:rsid w:val="009806A6"/>
    <w:rsid w:val="00980A73"/>
    <w:rsid w:val="00986706"/>
    <w:rsid w:val="009924F6"/>
    <w:rsid w:val="00995269"/>
    <w:rsid w:val="00996E36"/>
    <w:rsid w:val="009A0445"/>
    <w:rsid w:val="009A2F5F"/>
    <w:rsid w:val="009A3120"/>
    <w:rsid w:val="009A4875"/>
    <w:rsid w:val="009A5F79"/>
    <w:rsid w:val="009A7E37"/>
    <w:rsid w:val="009B03DB"/>
    <w:rsid w:val="009C0741"/>
    <w:rsid w:val="009C2047"/>
    <w:rsid w:val="009C2623"/>
    <w:rsid w:val="009C2AFD"/>
    <w:rsid w:val="009C3463"/>
    <w:rsid w:val="009D529E"/>
    <w:rsid w:val="009E4CC8"/>
    <w:rsid w:val="009E71EF"/>
    <w:rsid w:val="009F254A"/>
    <w:rsid w:val="009F26BB"/>
    <w:rsid w:val="009F7C40"/>
    <w:rsid w:val="00A15FB7"/>
    <w:rsid w:val="00A2646C"/>
    <w:rsid w:val="00A370D5"/>
    <w:rsid w:val="00A3796A"/>
    <w:rsid w:val="00A40666"/>
    <w:rsid w:val="00A4317A"/>
    <w:rsid w:val="00A47BD4"/>
    <w:rsid w:val="00A51C5B"/>
    <w:rsid w:val="00A5268E"/>
    <w:rsid w:val="00A563DF"/>
    <w:rsid w:val="00A60D7D"/>
    <w:rsid w:val="00A7100B"/>
    <w:rsid w:val="00A73CA9"/>
    <w:rsid w:val="00AA105A"/>
    <w:rsid w:val="00AC2D61"/>
    <w:rsid w:val="00AD349B"/>
    <w:rsid w:val="00AD3F96"/>
    <w:rsid w:val="00AD75E5"/>
    <w:rsid w:val="00AE0B24"/>
    <w:rsid w:val="00AE45CB"/>
    <w:rsid w:val="00AE47DF"/>
    <w:rsid w:val="00AE49B2"/>
    <w:rsid w:val="00AE4EFA"/>
    <w:rsid w:val="00AE5CD9"/>
    <w:rsid w:val="00AF4C9B"/>
    <w:rsid w:val="00AF7D28"/>
    <w:rsid w:val="00AF7EFD"/>
    <w:rsid w:val="00B027C6"/>
    <w:rsid w:val="00B02B1D"/>
    <w:rsid w:val="00B045FD"/>
    <w:rsid w:val="00B12DEB"/>
    <w:rsid w:val="00B159B4"/>
    <w:rsid w:val="00B20D6E"/>
    <w:rsid w:val="00B23A4B"/>
    <w:rsid w:val="00B23C91"/>
    <w:rsid w:val="00B24BE3"/>
    <w:rsid w:val="00B30880"/>
    <w:rsid w:val="00B3327B"/>
    <w:rsid w:val="00B338FE"/>
    <w:rsid w:val="00B3687F"/>
    <w:rsid w:val="00B377A7"/>
    <w:rsid w:val="00B42ECF"/>
    <w:rsid w:val="00B44DE4"/>
    <w:rsid w:val="00B47EF2"/>
    <w:rsid w:val="00B518AF"/>
    <w:rsid w:val="00B545A2"/>
    <w:rsid w:val="00B54AAB"/>
    <w:rsid w:val="00B54B75"/>
    <w:rsid w:val="00B577C1"/>
    <w:rsid w:val="00B60EC3"/>
    <w:rsid w:val="00B63C71"/>
    <w:rsid w:val="00B662C1"/>
    <w:rsid w:val="00B67F11"/>
    <w:rsid w:val="00B71730"/>
    <w:rsid w:val="00B7233C"/>
    <w:rsid w:val="00B73FBF"/>
    <w:rsid w:val="00B81A54"/>
    <w:rsid w:val="00B90A35"/>
    <w:rsid w:val="00B92614"/>
    <w:rsid w:val="00B9465C"/>
    <w:rsid w:val="00B97CDE"/>
    <w:rsid w:val="00BA13CB"/>
    <w:rsid w:val="00BA19C4"/>
    <w:rsid w:val="00BA68F0"/>
    <w:rsid w:val="00BA7BF1"/>
    <w:rsid w:val="00BB40E8"/>
    <w:rsid w:val="00BC4BAC"/>
    <w:rsid w:val="00BC628A"/>
    <w:rsid w:val="00BD2B37"/>
    <w:rsid w:val="00BD4AA8"/>
    <w:rsid w:val="00BE4A9C"/>
    <w:rsid w:val="00BE6EF0"/>
    <w:rsid w:val="00BE777D"/>
    <w:rsid w:val="00BF692B"/>
    <w:rsid w:val="00C01EF5"/>
    <w:rsid w:val="00C02892"/>
    <w:rsid w:val="00C06EBE"/>
    <w:rsid w:val="00C15CAE"/>
    <w:rsid w:val="00C17DC1"/>
    <w:rsid w:val="00C317AF"/>
    <w:rsid w:val="00C37EC7"/>
    <w:rsid w:val="00C423E1"/>
    <w:rsid w:val="00C429DA"/>
    <w:rsid w:val="00C43134"/>
    <w:rsid w:val="00C43C22"/>
    <w:rsid w:val="00C46B01"/>
    <w:rsid w:val="00C46ED6"/>
    <w:rsid w:val="00C4794F"/>
    <w:rsid w:val="00C5604B"/>
    <w:rsid w:val="00C575CF"/>
    <w:rsid w:val="00C63D23"/>
    <w:rsid w:val="00C70C0A"/>
    <w:rsid w:val="00C71970"/>
    <w:rsid w:val="00C72781"/>
    <w:rsid w:val="00C75B08"/>
    <w:rsid w:val="00C81FDB"/>
    <w:rsid w:val="00C838A1"/>
    <w:rsid w:val="00C85AD7"/>
    <w:rsid w:val="00C86493"/>
    <w:rsid w:val="00C90F3B"/>
    <w:rsid w:val="00C93440"/>
    <w:rsid w:val="00C97030"/>
    <w:rsid w:val="00CA1DF9"/>
    <w:rsid w:val="00CB1129"/>
    <w:rsid w:val="00CD4516"/>
    <w:rsid w:val="00CE7CC8"/>
    <w:rsid w:val="00CF6431"/>
    <w:rsid w:val="00CF648B"/>
    <w:rsid w:val="00D0581A"/>
    <w:rsid w:val="00D0608C"/>
    <w:rsid w:val="00D12775"/>
    <w:rsid w:val="00D135D6"/>
    <w:rsid w:val="00D2349A"/>
    <w:rsid w:val="00D23B2A"/>
    <w:rsid w:val="00D26B6E"/>
    <w:rsid w:val="00D32590"/>
    <w:rsid w:val="00D32FB3"/>
    <w:rsid w:val="00D34563"/>
    <w:rsid w:val="00D350A4"/>
    <w:rsid w:val="00D36187"/>
    <w:rsid w:val="00D4324C"/>
    <w:rsid w:val="00D4410F"/>
    <w:rsid w:val="00D447BD"/>
    <w:rsid w:val="00D50E2C"/>
    <w:rsid w:val="00D51900"/>
    <w:rsid w:val="00D57812"/>
    <w:rsid w:val="00D61F28"/>
    <w:rsid w:val="00D72A01"/>
    <w:rsid w:val="00D74645"/>
    <w:rsid w:val="00D749B1"/>
    <w:rsid w:val="00D74AF1"/>
    <w:rsid w:val="00D80244"/>
    <w:rsid w:val="00D827AD"/>
    <w:rsid w:val="00D91526"/>
    <w:rsid w:val="00D957D1"/>
    <w:rsid w:val="00DA0E23"/>
    <w:rsid w:val="00DB046A"/>
    <w:rsid w:val="00DB27C6"/>
    <w:rsid w:val="00DB6DB9"/>
    <w:rsid w:val="00DD1CE5"/>
    <w:rsid w:val="00DD7A6F"/>
    <w:rsid w:val="00DE1A7A"/>
    <w:rsid w:val="00DE576A"/>
    <w:rsid w:val="00DE5FD1"/>
    <w:rsid w:val="00DE6C51"/>
    <w:rsid w:val="00DF0DDA"/>
    <w:rsid w:val="00DF198F"/>
    <w:rsid w:val="00E03170"/>
    <w:rsid w:val="00E049A8"/>
    <w:rsid w:val="00E11980"/>
    <w:rsid w:val="00E15121"/>
    <w:rsid w:val="00E15DCA"/>
    <w:rsid w:val="00E20F8E"/>
    <w:rsid w:val="00E262DA"/>
    <w:rsid w:val="00E319CA"/>
    <w:rsid w:val="00E40116"/>
    <w:rsid w:val="00E469B4"/>
    <w:rsid w:val="00E521CD"/>
    <w:rsid w:val="00E575C9"/>
    <w:rsid w:val="00E632CB"/>
    <w:rsid w:val="00E64355"/>
    <w:rsid w:val="00E70C59"/>
    <w:rsid w:val="00E71913"/>
    <w:rsid w:val="00E719D2"/>
    <w:rsid w:val="00E84060"/>
    <w:rsid w:val="00E848DB"/>
    <w:rsid w:val="00E85FA2"/>
    <w:rsid w:val="00E91513"/>
    <w:rsid w:val="00E931D8"/>
    <w:rsid w:val="00E94F86"/>
    <w:rsid w:val="00EA619D"/>
    <w:rsid w:val="00EB0226"/>
    <w:rsid w:val="00EB28A9"/>
    <w:rsid w:val="00EB2EC6"/>
    <w:rsid w:val="00EB370E"/>
    <w:rsid w:val="00EB60B3"/>
    <w:rsid w:val="00EC1182"/>
    <w:rsid w:val="00EC1E34"/>
    <w:rsid w:val="00EC453E"/>
    <w:rsid w:val="00EC4C1B"/>
    <w:rsid w:val="00EC785C"/>
    <w:rsid w:val="00ED0F45"/>
    <w:rsid w:val="00ED7675"/>
    <w:rsid w:val="00EE3573"/>
    <w:rsid w:val="00EE3D07"/>
    <w:rsid w:val="00EE46CD"/>
    <w:rsid w:val="00EE4B56"/>
    <w:rsid w:val="00EE52CD"/>
    <w:rsid w:val="00EE63FE"/>
    <w:rsid w:val="00EF6330"/>
    <w:rsid w:val="00F012F9"/>
    <w:rsid w:val="00F13B67"/>
    <w:rsid w:val="00F14A61"/>
    <w:rsid w:val="00F151AB"/>
    <w:rsid w:val="00F167B4"/>
    <w:rsid w:val="00F171FC"/>
    <w:rsid w:val="00F21253"/>
    <w:rsid w:val="00F24D41"/>
    <w:rsid w:val="00F3214C"/>
    <w:rsid w:val="00F32176"/>
    <w:rsid w:val="00F32A05"/>
    <w:rsid w:val="00F34C3E"/>
    <w:rsid w:val="00F3637A"/>
    <w:rsid w:val="00F42C7A"/>
    <w:rsid w:val="00F42DF8"/>
    <w:rsid w:val="00F447CE"/>
    <w:rsid w:val="00F56489"/>
    <w:rsid w:val="00F60DE3"/>
    <w:rsid w:val="00F73D4B"/>
    <w:rsid w:val="00F756D3"/>
    <w:rsid w:val="00F803DA"/>
    <w:rsid w:val="00F817E6"/>
    <w:rsid w:val="00F837A3"/>
    <w:rsid w:val="00F90DEA"/>
    <w:rsid w:val="00FA04DD"/>
    <w:rsid w:val="00FA1D0A"/>
    <w:rsid w:val="00FA65BF"/>
    <w:rsid w:val="00FB49EB"/>
    <w:rsid w:val="00FC0AD5"/>
    <w:rsid w:val="00FC5DD9"/>
    <w:rsid w:val="00FD1458"/>
    <w:rsid w:val="00FD1C7F"/>
    <w:rsid w:val="00FD563C"/>
    <w:rsid w:val="00FE08EB"/>
    <w:rsid w:val="00FE6796"/>
    <w:rsid w:val="00FE7D7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,"/>
  <w:listSeparator w:val=";"/>
  <w14:docId w14:val="020BD4E0"/>
  <w15:chartTrackingRefBased/>
  <w15:docId w15:val="{603F5327-37CB-454B-9383-2E11043A2DA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ocDefaults>
    <w:rPrDefault>
      <w:rPr>
        <w:rFonts w:asciiTheme="minorHAnsi" w:eastAsiaTheme="minorHAnsi" w:hAnsiTheme="minorHAnsi" w:cstheme="minorBidi"/>
        <w:sz w:val="22"/>
        <w:szCs w:val="22"/>
        <w:lang w:val="en-US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/>
    <w:lsdException w:name="heading 1" w:uiPriority="9" w:qFormat="1"/>
    <w:lsdException w:name="heading 2" w:semiHidden="1" w:uiPriority="9" w:unhideWhenUsed="1" w:qFormat="1"/>
    <w:lsdException w:name="heading 3" w:semiHidden="1" w:uiPriority="9" w:unhideWhenUsed="1"/>
    <w:lsdException w:name="heading 4" w:semiHidden="1" w:uiPriority="9" w:unhideWhenUsed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/>
    <w:lsdException w:name="Quote" w:uiPriority="29"/>
    <w:lsdException w:name="Intense Quote" w:uiPriority="30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/>
    <w:lsdException w:name="Intense Emphasis" w:uiPriority="21"/>
    <w:lsdException w:name="Subtle Reference" w:uiPriority="31"/>
    <w:lsdException w:name="Intense Reference" w:uiPriority="32"/>
    <w:lsdException w:name="Book Title" w:uiPriority="33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Standard">
    <w:name w:val="Normal"/>
    <w:rsid w:val="00D61F28"/>
    <w:rPr>
      <w:lang w:val="de-DE"/>
    </w:rPr>
  </w:style>
  <w:style w:type="paragraph" w:styleId="berschrift1">
    <w:name w:val="heading 1"/>
    <w:basedOn w:val="Standard"/>
    <w:next w:val="Standard"/>
    <w:link w:val="berschrift1Zchn"/>
    <w:uiPriority w:val="9"/>
    <w:qFormat/>
    <w:rsid w:val="00C423E1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b/>
      <w:color w:val="FFEB00" w:themeColor="accent1"/>
      <w:sz w:val="32"/>
      <w:szCs w:val="32"/>
    </w:rPr>
  </w:style>
  <w:style w:type="paragraph" w:styleId="berschrift2">
    <w:name w:val="heading 2"/>
    <w:aliases w:val="Body text"/>
    <w:basedOn w:val="Standard"/>
    <w:next w:val="Standard"/>
    <w:link w:val="berschrift2Zchn"/>
    <w:uiPriority w:val="9"/>
    <w:unhideWhenUsed/>
    <w:qFormat/>
    <w:rsid w:val="005A3D76"/>
    <w:pPr>
      <w:keepNext/>
      <w:keepLines/>
      <w:spacing w:after="0" w:line="280" w:lineRule="exact"/>
      <w:jc w:val="both"/>
      <w:outlineLvl w:val="1"/>
    </w:pPr>
    <w:rPr>
      <w:rFonts w:asciiTheme="majorHAnsi" w:eastAsiaTheme="majorEastAsia" w:hAnsiTheme="majorHAnsi" w:cstheme="majorBidi"/>
      <w:color w:val="FFEB00" w:themeColor="accent1"/>
      <w:szCs w:val="26"/>
    </w:rPr>
  </w:style>
  <w:style w:type="paragraph" w:styleId="berschrift3">
    <w:name w:val="heading 3"/>
    <w:basedOn w:val="Standard"/>
    <w:next w:val="Standard"/>
    <w:link w:val="berschrift3Zchn"/>
    <w:uiPriority w:val="9"/>
    <w:unhideWhenUsed/>
    <w:rsid w:val="000D2398"/>
    <w:pPr>
      <w:keepNext/>
      <w:keepLines/>
      <w:spacing w:before="40" w:after="0"/>
      <w:outlineLvl w:val="2"/>
    </w:pPr>
    <w:rPr>
      <w:rFonts w:asciiTheme="majorHAnsi" w:eastAsiaTheme="majorEastAsia" w:hAnsiTheme="majorHAnsi" w:cstheme="majorBidi"/>
      <w:color w:val="7F7500" w:themeColor="accent1" w:themeShade="7F"/>
      <w:sz w:val="24"/>
      <w:szCs w:val="24"/>
    </w:rPr>
  </w:style>
  <w:style w:type="character" w:default="1" w:styleId="Absatz-Standardschriftart">
    <w:name w:val="Default Paragraph Font"/>
    <w:uiPriority w:val="1"/>
    <w:semiHidden/>
    <w:unhideWhenUsed/>
  </w:style>
  <w:style w:type="table" w:default="1" w:styleId="NormaleTabelle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KeineListe">
    <w:name w:val="No List"/>
    <w:uiPriority w:val="99"/>
    <w:semiHidden/>
    <w:unhideWhenUsed/>
  </w:style>
  <w:style w:type="character" w:customStyle="1" w:styleId="berschrift1Zchn">
    <w:name w:val="Überschrift 1 Zchn"/>
    <w:basedOn w:val="Absatz-Standardschriftart"/>
    <w:link w:val="berschrift1"/>
    <w:uiPriority w:val="9"/>
    <w:rsid w:val="00C423E1"/>
    <w:rPr>
      <w:rFonts w:asciiTheme="majorHAnsi" w:eastAsiaTheme="majorEastAsia" w:hAnsiTheme="majorHAnsi" w:cstheme="majorBidi"/>
      <w:b/>
      <w:color w:val="FFEB00" w:themeColor="accent1"/>
      <w:sz w:val="32"/>
      <w:szCs w:val="32"/>
    </w:rPr>
  </w:style>
  <w:style w:type="character" w:customStyle="1" w:styleId="berschrift2Zchn">
    <w:name w:val="Überschrift 2 Zchn"/>
    <w:aliases w:val="Body text Zchn"/>
    <w:basedOn w:val="Absatz-Standardschriftart"/>
    <w:link w:val="berschrift2"/>
    <w:uiPriority w:val="9"/>
    <w:rsid w:val="005A3D76"/>
    <w:rPr>
      <w:rFonts w:asciiTheme="majorHAnsi" w:eastAsiaTheme="majorEastAsia" w:hAnsiTheme="majorHAnsi" w:cstheme="majorBidi"/>
      <w:color w:val="FFEB00" w:themeColor="accent1"/>
      <w:szCs w:val="26"/>
    </w:rPr>
  </w:style>
  <w:style w:type="paragraph" w:styleId="Kopfzeile">
    <w:name w:val="header"/>
    <w:basedOn w:val="Standard"/>
    <w:link w:val="KopfzeileZchn"/>
    <w:uiPriority w:val="99"/>
    <w:unhideWhenUsed/>
    <w:rsid w:val="000D2398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KopfzeileZchn">
    <w:name w:val="Kopfzeile Zchn"/>
    <w:basedOn w:val="Absatz-Standardschriftart"/>
    <w:link w:val="Kopfzeile"/>
    <w:uiPriority w:val="99"/>
    <w:rsid w:val="000D2398"/>
  </w:style>
  <w:style w:type="paragraph" w:styleId="Fuzeile">
    <w:name w:val="footer"/>
    <w:basedOn w:val="Standard"/>
    <w:link w:val="FuzeileZchn"/>
    <w:uiPriority w:val="99"/>
    <w:unhideWhenUsed/>
    <w:rsid w:val="000D2398"/>
    <w:pPr>
      <w:tabs>
        <w:tab w:val="center" w:pos="4680"/>
        <w:tab w:val="right" w:pos="9360"/>
      </w:tabs>
      <w:spacing w:after="0" w:line="240" w:lineRule="auto"/>
    </w:pPr>
  </w:style>
  <w:style w:type="character" w:customStyle="1" w:styleId="FuzeileZchn">
    <w:name w:val="Fußzeile Zchn"/>
    <w:basedOn w:val="Absatz-Standardschriftart"/>
    <w:link w:val="Fuzeile"/>
    <w:uiPriority w:val="99"/>
    <w:rsid w:val="000D2398"/>
  </w:style>
  <w:style w:type="character" w:customStyle="1" w:styleId="berschrift3Zchn">
    <w:name w:val="Überschrift 3 Zchn"/>
    <w:basedOn w:val="Absatz-Standardschriftart"/>
    <w:link w:val="berschrift3"/>
    <w:uiPriority w:val="9"/>
    <w:rsid w:val="000D2398"/>
    <w:rPr>
      <w:rFonts w:asciiTheme="majorHAnsi" w:eastAsiaTheme="majorEastAsia" w:hAnsiTheme="majorHAnsi" w:cstheme="majorBidi"/>
      <w:color w:val="7F7500" w:themeColor="accent1" w:themeShade="7F"/>
      <w:sz w:val="24"/>
      <w:szCs w:val="24"/>
    </w:rPr>
  </w:style>
  <w:style w:type="paragraph" w:customStyle="1" w:styleId="BasicParagraph">
    <w:name w:val="[Basic Paragraph]"/>
    <w:basedOn w:val="Standard"/>
    <w:uiPriority w:val="99"/>
    <w:rsid w:val="00BB40E8"/>
    <w:pPr>
      <w:autoSpaceDE w:val="0"/>
      <w:autoSpaceDN w:val="0"/>
      <w:adjustRightInd w:val="0"/>
      <w:spacing w:after="0" w:line="288" w:lineRule="auto"/>
      <w:textAlignment w:val="center"/>
    </w:pPr>
    <w:rPr>
      <w:rFonts w:ascii="Minion Pro" w:hAnsi="Minion Pro" w:cs="Minion Pro"/>
      <w:color w:val="000000"/>
      <w:sz w:val="24"/>
      <w:szCs w:val="24"/>
      <w:lang w:val="fr-FR"/>
    </w:rPr>
  </w:style>
  <w:style w:type="character" w:styleId="Zeilennummer">
    <w:name w:val="line number"/>
    <w:basedOn w:val="Absatz-Standardschriftart"/>
    <w:uiPriority w:val="99"/>
    <w:semiHidden/>
    <w:unhideWhenUsed/>
    <w:rsid w:val="00E319CA"/>
  </w:style>
  <w:style w:type="character" w:styleId="Hyperlink">
    <w:name w:val="Hyperlink"/>
    <w:basedOn w:val="Absatz-Standardschriftart"/>
    <w:uiPriority w:val="99"/>
    <w:unhideWhenUsed/>
    <w:rsid w:val="00941884"/>
    <w:rPr>
      <w:color w:val="000000" w:themeColor="hyperlink"/>
      <w:u w:val="single"/>
    </w:rPr>
  </w:style>
  <w:style w:type="character" w:styleId="NichtaufgelsteErwhnung">
    <w:name w:val="Unresolved Mention"/>
    <w:basedOn w:val="Absatz-Standardschriftart"/>
    <w:uiPriority w:val="99"/>
    <w:semiHidden/>
    <w:unhideWhenUsed/>
    <w:rsid w:val="00941884"/>
    <w:rPr>
      <w:color w:val="605E5C"/>
      <w:shd w:val="clear" w:color="auto" w:fill="E1DFDD"/>
    </w:rPr>
  </w:style>
  <w:style w:type="character" w:styleId="Fett">
    <w:name w:val="Strong"/>
    <w:uiPriority w:val="22"/>
    <w:qFormat/>
    <w:rsid w:val="00C72781"/>
    <w:rPr>
      <w:sz w:val="24"/>
    </w:rPr>
  </w:style>
  <w:style w:type="paragraph" w:styleId="StandardWeb">
    <w:name w:val="Normal (Web)"/>
    <w:basedOn w:val="Standard"/>
    <w:uiPriority w:val="99"/>
    <w:semiHidden/>
    <w:unhideWhenUsed/>
    <w:rsid w:val="00716599"/>
    <w:rPr>
      <w:rFonts w:ascii="Times New Roman" w:hAnsi="Times New Roman" w:cs="Times New Roman"/>
      <w:sz w:val="24"/>
      <w:szCs w:val="24"/>
    </w:rPr>
  </w:style>
  <w:style w:type="paragraph" w:styleId="berarbeitung">
    <w:name w:val="Revision"/>
    <w:hidden/>
    <w:uiPriority w:val="99"/>
    <w:semiHidden/>
    <w:rsid w:val="007D749E"/>
    <w:pPr>
      <w:spacing w:after="0" w:line="240" w:lineRule="auto"/>
    </w:pPr>
  </w:style>
  <w:style w:type="paragraph" w:styleId="KeinLeerraum">
    <w:name w:val="No Spacing"/>
    <w:uiPriority w:val="1"/>
    <w:qFormat/>
    <w:rsid w:val="00377572"/>
    <w:pPr>
      <w:spacing w:after="0" w:line="240" w:lineRule="auto"/>
    </w:pPr>
    <w:rPr>
      <w:kern w:val="2"/>
      <w:sz w:val="24"/>
      <w:szCs w:val="24"/>
      <w:lang w:val="de-DE"/>
      <w14:ligatures w14:val="standardContextual"/>
    </w:rPr>
  </w:style>
  <w:style w:type="character" w:styleId="Kommentarzeichen">
    <w:name w:val="annotation reference"/>
    <w:basedOn w:val="Absatz-Standardschriftart"/>
    <w:uiPriority w:val="99"/>
    <w:semiHidden/>
    <w:unhideWhenUsed/>
    <w:rsid w:val="006226D5"/>
    <w:rPr>
      <w:sz w:val="16"/>
      <w:szCs w:val="16"/>
    </w:rPr>
  </w:style>
  <w:style w:type="paragraph" w:styleId="Kommentartext">
    <w:name w:val="annotation text"/>
    <w:basedOn w:val="Standard"/>
    <w:link w:val="KommentartextZchn"/>
    <w:uiPriority w:val="99"/>
    <w:unhideWhenUsed/>
    <w:rsid w:val="006226D5"/>
    <w:pPr>
      <w:spacing w:line="240" w:lineRule="auto"/>
    </w:pPr>
    <w:rPr>
      <w:sz w:val="20"/>
      <w:szCs w:val="20"/>
    </w:rPr>
  </w:style>
  <w:style w:type="character" w:customStyle="1" w:styleId="KommentartextZchn">
    <w:name w:val="Kommentartext Zchn"/>
    <w:basedOn w:val="Absatz-Standardschriftart"/>
    <w:link w:val="Kommentartext"/>
    <w:uiPriority w:val="99"/>
    <w:rsid w:val="006226D5"/>
    <w:rPr>
      <w:sz w:val="20"/>
      <w:szCs w:val="20"/>
    </w:rPr>
  </w:style>
  <w:style w:type="paragraph" w:styleId="Kommentarthema">
    <w:name w:val="annotation subject"/>
    <w:basedOn w:val="Kommentartext"/>
    <w:next w:val="Kommentartext"/>
    <w:link w:val="KommentarthemaZchn"/>
    <w:uiPriority w:val="99"/>
    <w:semiHidden/>
    <w:unhideWhenUsed/>
    <w:rsid w:val="006226D5"/>
    <w:rPr>
      <w:b/>
      <w:bCs/>
    </w:rPr>
  </w:style>
  <w:style w:type="character" w:customStyle="1" w:styleId="KommentarthemaZchn">
    <w:name w:val="Kommentarthema Zchn"/>
    <w:basedOn w:val="KommentartextZchn"/>
    <w:link w:val="Kommentarthema"/>
    <w:uiPriority w:val="99"/>
    <w:semiHidden/>
    <w:rsid w:val="006226D5"/>
    <w:rPr>
      <w:b/>
      <w:bCs/>
      <w:sz w:val="20"/>
      <w:szCs w:val="20"/>
    </w:rPr>
  </w:style>
  <w:style w:type="character" w:styleId="BesuchterLink">
    <w:name w:val="FollowedHyperlink"/>
    <w:basedOn w:val="Absatz-Standardschriftart"/>
    <w:uiPriority w:val="99"/>
    <w:semiHidden/>
    <w:unhideWhenUsed/>
    <w:rsid w:val="009C2623"/>
    <w:rPr>
      <w:color w:val="00ADE1" w:themeColor="followedHyperlink"/>
      <w:u w:val="single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dtfl="http://schemas.microsoft.com/office/word/2024/wordml/sdtformatlock" xmlns:w16se="http://schemas.microsoft.com/office/word/2015/wordml/symex" xmlns:w16du="http://schemas.microsoft.com/office/word/2023/wordml/word16du" mc:Ignorable="w14 w15 w16se w16cid w16 w16cex w16sdtdh w16sdtfl w16du">
  <w:divs>
    <w:div w:id="11928412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08361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953627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56778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19314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120439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footnotes" Target="footnotes.xml"/><Relationship Id="rId13" Type="http://schemas.openxmlformats.org/officeDocument/2006/relationships/image" Target="media/image3.jpeg"/><Relationship Id="rId18" Type="http://schemas.openxmlformats.org/officeDocument/2006/relationships/footer" Target="footer1.xml"/><Relationship Id="rId3" Type="http://schemas.openxmlformats.org/officeDocument/2006/relationships/customXml" Target="../customXml/item3.xml"/><Relationship Id="rId21" Type="http://schemas.openxmlformats.org/officeDocument/2006/relationships/footer" Target="footer3.xml"/><Relationship Id="rId7" Type="http://schemas.openxmlformats.org/officeDocument/2006/relationships/webSettings" Target="webSettings.xml"/><Relationship Id="rId12" Type="http://schemas.openxmlformats.org/officeDocument/2006/relationships/image" Target="media/image2.jpeg"/><Relationship Id="rId17" Type="http://schemas.openxmlformats.org/officeDocument/2006/relationships/header" Target="header2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20" Type="http://schemas.openxmlformats.org/officeDocument/2006/relationships/header" Target="header3.xml"/><Relationship Id="rId1" Type="http://schemas.openxmlformats.org/officeDocument/2006/relationships/customXml" Target="../customXml/item1.xml"/><Relationship Id="rId6" Type="http://schemas.openxmlformats.org/officeDocument/2006/relationships/settings" Target="settings.xml"/><Relationship Id="rId11" Type="http://schemas.openxmlformats.org/officeDocument/2006/relationships/image" Target="media/image1.jpeg"/><Relationship Id="rId5" Type="http://schemas.openxmlformats.org/officeDocument/2006/relationships/styles" Target="styles.xml"/><Relationship Id="rId15" Type="http://schemas.openxmlformats.org/officeDocument/2006/relationships/hyperlink" Target="mailto:ulrich.wolf@sg-weber.de" TargetMode="External"/><Relationship Id="rId23" Type="http://schemas.openxmlformats.org/officeDocument/2006/relationships/theme" Target="theme/theme1.xml"/><Relationship Id="rId10" Type="http://schemas.openxmlformats.org/officeDocument/2006/relationships/hyperlink" Target="https://www.de.weber/parkbauten-broschuere" TargetMode="External"/><Relationship Id="rId19" Type="http://schemas.openxmlformats.org/officeDocument/2006/relationships/footer" Target="footer2.xml"/><Relationship Id="rId4" Type="http://schemas.openxmlformats.org/officeDocument/2006/relationships/customXml" Target="../customXml/item4.xml"/><Relationship Id="rId9" Type="http://schemas.openxmlformats.org/officeDocument/2006/relationships/endnotes" Target="endnotes.xml"/><Relationship Id="rId14" Type="http://schemas.openxmlformats.org/officeDocument/2006/relationships/image" Target="media/image4.jpeg"/><Relationship Id="rId22" Type="http://schemas.openxmlformats.org/officeDocument/2006/relationships/fontTable" Target="fontTable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_rels/footer3.xml.rels><?xml version="1.0" encoding="UTF-8" standalone="yes"?>
<Relationships xmlns="http://schemas.openxmlformats.org/package/2006/relationships"><Relationship Id="rId1" Type="http://schemas.openxmlformats.org/officeDocument/2006/relationships/image" Target="media/image6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5.jpg"/></Relationships>
</file>

<file path=word/theme/theme1.xml><?xml version="1.0" encoding="utf-8"?>
<a:theme xmlns:a="http://schemas.openxmlformats.org/drawingml/2006/main" name="Office Theme">
  <a:themeElements>
    <a:clrScheme name="Weber 2023">
      <a:dk1>
        <a:srgbClr val="000000"/>
      </a:dk1>
      <a:lt1>
        <a:srgbClr val="FFFFFF"/>
      </a:lt1>
      <a:dk2>
        <a:srgbClr val="FFEB00"/>
      </a:dk2>
      <a:lt2>
        <a:srgbClr val="5A4C40"/>
      </a:lt2>
      <a:accent1>
        <a:srgbClr val="FFEB00"/>
      </a:accent1>
      <a:accent2>
        <a:srgbClr val="FF7800"/>
      </a:accent2>
      <a:accent3>
        <a:srgbClr val="ED0530"/>
      </a:accent3>
      <a:accent4>
        <a:srgbClr val="00ADE1"/>
      </a:accent4>
      <a:accent5>
        <a:srgbClr val="8FAD15"/>
      </a:accent5>
      <a:accent6>
        <a:srgbClr val="E6328C"/>
      </a:accent6>
      <a:hlink>
        <a:srgbClr val="000000"/>
      </a:hlink>
      <a:folHlink>
        <a:srgbClr val="00ADE1"/>
      </a:folHlink>
    </a:clrScheme>
    <a:fontScheme name="SGB to word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B2C5F939B58A0488F2287B78BF91B35" ma:contentTypeVersion="20" ma:contentTypeDescription="Ein neues Dokument erstellen." ma:contentTypeScope="" ma:versionID="b3bd3178ad3da20bf24b67efa9792e9e">
  <xsd:schema xmlns:xsd="http://www.w3.org/2001/XMLSchema" xmlns:xs="http://www.w3.org/2001/XMLSchema" xmlns:p="http://schemas.microsoft.com/office/2006/metadata/properties" xmlns:ns2="7269f7f2-65b3-4d3c-822b-4a89e1a1cdb5" xmlns:ns3="31e0f361-4fa9-4eae-ad3f-c65df60650f8" targetNamespace="http://schemas.microsoft.com/office/2006/metadata/properties" ma:root="true" ma:fieldsID="f7d8f55df7cd129a543ca134caf8be4a" ns2:_="" ns3:_="">
    <xsd:import namespace="7269f7f2-65b3-4d3c-822b-4a89e1a1cdb5"/>
    <xsd:import namespace="31e0f361-4fa9-4eae-ad3f-c65df60650f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Datum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69f7f2-65b3-4d3c-822b-4a89e1a1cd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Bildmarkierungen" ma:readOnly="false" ma:fieldId="{5cf76f15-5ced-4ddc-b409-7134ff3c332f}" ma:taxonomyMulti="true" ma:sspId="8a8e937e-a000-4b8d-b995-2f10e0fc072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Datum" ma:index="24" nillable="true" ma:displayName="Datum" ma:format="DateOnly" ma:internalName="Datum">
      <xsd:simpleType>
        <xsd:restriction base="dms:DateTim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e0f361-4fa9-4eae-ad3f-c65df60650f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39b7d5f7-0a10-4221-ba8c-e47f0a3f3d59}" ma:internalName="TaxCatchAll" ma:showField="CatchAllData" ma:web="31e0f361-4fa9-4eae-ad3f-c65df60650f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269f7f2-65b3-4d3c-822b-4a89e1a1cdb5">
      <Terms xmlns="http://schemas.microsoft.com/office/infopath/2007/PartnerControls"/>
    </lcf76f155ced4ddcb4097134ff3c332f>
    <TaxCatchAll xmlns="31e0f361-4fa9-4eae-ad3f-c65df60650f8" xsi:nil="true"/>
    <Datum xmlns="7269f7f2-65b3-4d3c-822b-4a89e1a1cdb5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10CBFE5-15A6-4465-B7BD-C5FC4261DBB0}">
  <ds:schemaRefs>
    <ds:schemaRef ds:uri="http://schemas.openxmlformats.org/officeDocument/2006/bibliography"/>
  </ds:schemaRefs>
</ds:datastoreItem>
</file>

<file path=customXml/itemProps2.xml><?xml version="1.0" encoding="utf-8"?>
<ds:datastoreItem xmlns:ds="http://schemas.openxmlformats.org/officeDocument/2006/customXml" ds:itemID="{D71FB5F1-2EB9-4070-B719-9B111F7AA2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269f7f2-65b3-4d3c-822b-4a89e1a1cdb5"/>
    <ds:schemaRef ds:uri="31e0f361-4fa9-4eae-ad3f-c65df60650f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B2AE115-DD2C-4074-825E-B66D2E2B3FB1}">
  <ds:schemaRefs>
    <ds:schemaRef ds:uri="http://schemas.microsoft.com/office/2006/metadata/properties"/>
    <ds:schemaRef ds:uri="http://schemas.microsoft.com/office/infopath/2007/PartnerControls"/>
    <ds:schemaRef ds:uri="7269f7f2-65b3-4d3c-822b-4a89e1a1cdb5"/>
    <ds:schemaRef ds:uri="31e0f361-4fa9-4eae-ad3f-c65df60650f8"/>
  </ds:schemaRefs>
</ds:datastoreItem>
</file>

<file path=customXml/itemProps4.xml><?xml version="1.0" encoding="utf-8"?>
<ds:datastoreItem xmlns:ds="http://schemas.openxmlformats.org/officeDocument/2006/customXml" ds:itemID="{32F8FF35-2737-4A63-AFBF-A014892F62D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ced06422-c515-4a4e-a1f2-e6a0c0200eae}" enabled="1" method="Standard" siteId="{e339bd4b-2e3b-4035-a452-2112d502f2ff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0</TotalTime>
  <Pages>4</Pages>
  <Words>524</Words>
  <Characters>3304</Characters>
  <Application>Microsoft Office Word</Application>
  <DocSecurity>0</DocSecurity>
  <Lines>27</Lines>
  <Paragraphs>7</Paragraphs>
  <ScaleCrop>false</ScaleCrop>
  <HeadingPairs>
    <vt:vector size="6" baseType="variant">
      <vt:variant>
        <vt:lpstr>Titel</vt:lpstr>
      </vt:variant>
      <vt:variant>
        <vt:i4>1</vt:i4>
      </vt:variant>
      <vt:variant>
        <vt:lpstr>Titre</vt:lpstr>
      </vt:variant>
      <vt:variant>
        <vt:i4>1</vt:i4>
      </vt:variant>
      <vt:variant>
        <vt:lpstr>Title</vt:lpstr>
      </vt:variant>
      <vt:variant>
        <vt:i4>1</vt:i4>
      </vt:variant>
    </vt:vector>
  </HeadingPairs>
  <TitlesOfParts>
    <vt:vector size="3" baseType="lpstr">
      <vt:lpstr/>
      <vt:lpstr/>
      <vt:lpstr/>
    </vt:vector>
  </TitlesOfParts>
  <Company/>
  <LinksUpToDate>false</LinksUpToDate>
  <CharactersWithSpaces>3821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Pokeslide</dc:creator>
  <cp:keywords/>
  <dc:description/>
  <cp:lastModifiedBy>Simone Lafrenz</cp:lastModifiedBy>
  <cp:revision>3</cp:revision>
  <cp:lastPrinted>2023-11-01T01:31:00Z</cp:lastPrinted>
  <dcterms:created xsi:type="dcterms:W3CDTF">2026-07-03T12:12:00Z</dcterms:created>
  <dcterms:modified xsi:type="dcterms:W3CDTF">2026-07-03T12:15:00Z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ed06422-c515-4a4e-a1f2-e6a0c0200eae_Enabled">
    <vt:lpwstr>true</vt:lpwstr>
  </property>
  <property fmtid="{D5CDD505-2E9C-101B-9397-08002B2CF9AE}" pid="3" name="MSIP_Label_ced06422-c515-4a4e-a1f2-e6a0c0200eae_SetDate">
    <vt:lpwstr>2023-08-03T12:57:45Z</vt:lpwstr>
  </property>
  <property fmtid="{D5CDD505-2E9C-101B-9397-08002B2CF9AE}" pid="4" name="MSIP_Label_ced06422-c515-4a4e-a1f2-e6a0c0200eae_Method">
    <vt:lpwstr>Standard</vt:lpwstr>
  </property>
  <property fmtid="{D5CDD505-2E9C-101B-9397-08002B2CF9AE}" pid="5" name="MSIP_Label_ced06422-c515-4a4e-a1f2-e6a0c0200eae_Name">
    <vt:lpwstr>Unclassifed</vt:lpwstr>
  </property>
  <property fmtid="{D5CDD505-2E9C-101B-9397-08002B2CF9AE}" pid="6" name="MSIP_Label_ced06422-c515-4a4e-a1f2-e6a0c0200eae_SiteId">
    <vt:lpwstr>e339bd4b-2e3b-4035-a452-2112d502f2ff</vt:lpwstr>
  </property>
  <property fmtid="{D5CDD505-2E9C-101B-9397-08002B2CF9AE}" pid="7" name="MSIP_Label_ced06422-c515-4a4e-a1f2-e6a0c0200eae_ActionId">
    <vt:lpwstr>be77eb8b-03ff-4a18-b0b2-217459ffcf7c</vt:lpwstr>
  </property>
  <property fmtid="{D5CDD505-2E9C-101B-9397-08002B2CF9AE}" pid="8" name="MSIP_Label_ced06422-c515-4a4e-a1f2-e6a0c0200eae_ContentBits">
    <vt:lpwstr>0</vt:lpwstr>
  </property>
  <property fmtid="{D5CDD505-2E9C-101B-9397-08002B2CF9AE}" pid="9" name="ContentTypeId">
    <vt:lpwstr>0x0101004B2C5F939B58A0488F2287B78BF91B35</vt:lpwstr>
  </property>
  <property fmtid="{D5CDD505-2E9C-101B-9397-08002B2CF9AE}" pid="10" name="MediaServiceImageTags">
    <vt:lpwstr/>
  </property>
</Properties>
</file>