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87F0273" w14:textId="77777777" w:rsidR="005A3D76" w:rsidRPr="00964B12" w:rsidRDefault="005A3D76" w:rsidP="00B73FBF">
      <w:pPr>
        <w:pStyle w:val="KeinLeerraum"/>
      </w:pPr>
      <w:bookmarkStart w:id="0" w:name="_Hlk206597992"/>
      <w:bookmarkEnd w:id="0"/>
    </w:p>
    <w:p w14:paraId="0F50938B" w14:textId="77777777" w:rsidR="00695CF5" w:rsidRDefault="00695CF5" w:rsidP="00AE0B24">
      <w:pPr>
        <w:pStyle w:val="KeinLeerraum"/>
        <w:spacing w:line="360" w:lineRule="auto"/>
        <w:rPr>
          <w:rFonts w:cstheme="majorBidi"/>
          <w:b/>
          <w:bCs/>
          <w:noProof/>
          <w:color w:val="5A4C40" w:themeColor="background2"/>
          <w:sz w:val="22"/>
          <w:szCs w:val="22"/>
        </w:rPr>
      </w:pPr>
      <w:r>
        <w:rPr>
          <w:rFonts w:cstheme="majorBidi"/>
          <w:b/>
          <w:bCs/>
          <w:noProof/>
          <w:color w:val="5A4C40" w:themeColor="background2"/>
          <w:sz w:val="22"/>
          <w:szCs w:val="22"/>
        </w:rPr>
        <w:t xml:space="preserve">Saint-Gobain Weber auf der Domotex 2026 </w:t>
      </w:r>
    </w:p>
    <w:p w14:paraId="77DDBD5D" w14:textId="7F843E22" w:rsidR="00EA619D" w:rsidRPr="00AE0B24" w:rsidRDefault="00695CF5" w:rsidP="00AE0B24">
      <w:pPr>
        <w:pStyle w:val="KeinLeerraum"/>
        <w:spacing w:line="360" w:lineRule="auto"/>
        <w:rPr>
          <w:rFonts w:asciiTheme="majorHAnsi" w:eastAsiaTheme="majorEastAsia" w:hAnsiTheme="majorHAnsi" w:cs="Arial (Headings)"/>
          <w:b/>
          <w:caps/>
          <w:noProof/>
          <w:color w:val="5A4C40" w:themeColor="background2"/>
          <w:sz w:val="40"/>
          <w:szCs w:val="40"/>
        </w:rPr>
      </w:pPr>
      <w:r>
        <w:rPr>
          <w:rFonts w:asciiTheme="majorHAnsi" w:eastAsiaTheme="majorEastAsia" w:hAnsiTheme="majorHAnsi" w:cs="Arial (Headings)"/>
          <w:b/>
          <w:caps/>
          <w:noProof/>
          <w:color w:val="5A4C40" w:themeColor="background2"/>
          <w:sz w:val="40"/>
          <w:szCs w:val="40"/>
        </w:rPr>
        <w:t>Mini-Sortiment für die Bodenverlegung</w:t>
      </w:r>
    </w:p>
    <w:p w14:paraId="503A0B76" w14:textId="4E658A86" w:rsidR="00AE0B24" w:rsidRPr="00AE0B24" w:rsidRDefault="00695CF5" w:rsidP="00AE0B24">
      <w:pPr>
        <w:pStyle w:val="KeinLeerraum"/>
        <w:spacing w:line="360" w:lineRule="auto"/>
        <w:rPr>
          <w:rFonts w:cstheme="majorBidi"/>
          <w:b/>
          <w:bCs/>
          <w:noProof/>
          <w:color w:val="5A4C40" w:themeColor="background2"/>
          <w:sz w:val="22"/>
          <w:szCs w:val="22"/>
        </w:rPr>
      </w:pPr>
      <w:r>
        <w:rPr>
          <w:rFonts w:cstheme="majorBidi"/>
          <w:b/>
          <w:bCs/>
          <w:noProof/>
          <w:color w:val="5A4C40" w:themeColor="background2"/>
          <w:sz w:val="22"/>
          <w:szCs w:val="22"/>
        </w:rPr>
        <w:t>Vier Produkte</w:t>
      </w:r>
      <w:r w:rsidR="00310661">
        <w:rPr>
          <w:rFonts w:cstheme="majorBidi"/>
          <w:b/>
          <w:bCs/>
          <w:noProof/>
          <w:color w:val="5A4C40" w:themeColor="background2"/>
          <w:sz w:val="22"/>
          <w:szCs w:val="22"/>
        </w:rPr>
        <w:t xml:space="preserve"> deck</w:t>
      </w:r>
      <w:r>
        <w:rPr>
          <w:rFonts w:cstheme="majorBidi"/>
          <w:b/>
          <w:bCs/>
          <w:noProof/>
          <w:color w:val="5A4C40" w:themeColor="background2"/>
          <w:sz w:val="22"/>
          <w:szCs w:val="22"/>
        </w:rPr>
        <w:t>en</w:t>
      </w:r>
      <w:r w:rsidR="00310661">
        <w:rPr>
          <w:rFonts w:cstheme="majorBidi"/>
          <w:b/>
          <w:bCs/>
          <w:noProof/>
          <w:color w:val="5A4C40" w:themeColor="background2"/>
          <w:sz w:val="22"/>
          <w:szCs w:val="22"/>
        </w:rPr>
        <w:t xml:space="preserve"> 90 Prozent aller Anwendungen ab</w:t>
      </w:r>
      <w:r>
        <w:rPr>
          <w:rFonts w:cstheme="majorBidi"/>
          <w:b/>
          <w:bCs/>
          <w:noProof/>
          <w:color w:val="5A4C40" w:themeColor="background2"/>
          <w:sz w:val="22"/>
          <w:szCs w:val="22"/>
        </w:rPr>
        <w:t xml:space="preserve"> / </w:t>
      </w:r>
      <w:r w:rsidR="000A446F">
        <w:rPr>
          <w:rFonts w:cstheme="majorBidi"/>
          <w:b/>
          <w:bCs/>
          <w:noProof/>
          <w:color w:val="5A4C40" w:themeColor="background2"/>
          <w:sz w:val="22"/>
          <w:szCs w:val="22"/>
        </w:rPr>
        <w:t>Mehr Effizienz durch</w:t>
      </w:r>
      <w:r w:rsidR="00A7100B">
        <w:rPr>
          <w:rFonts w:cstheme="majorBidi"/>
          <w:b/>
          <w:bCs/>
          <w:noProof/>
          <w:color w:val="5A4C40" w:themeColor="background2"/>
          <w:sz w:val="22"/>
          <w:szCs w:val="22"/>
        </w:rPr>
        <w:t xml:space="preserve"> kompakte </w:t>
      </w:r>
      <w:r>
        <w:rPr>
          <w:rFonts w:cstheme="majorBidi"/>
          <w:b/>
          <w:bCs/>
          <w:noProof/>
          <w:color w:val="5A4C40" w:themeColor="background2"/>
          <w:sz w:val="22"/>
          <w:szCs w:val="22"/>
        </w:rPr>
        <w:t xml:space="preserve">Maschinentechnik </w:t>
      </w:r>
    </w:p>
    <w:p w14:paraId="4C1A2DFB" w14:textId="77777777" w:rsidR="00AE0B24" w:rsidRDefault="00AE0B24" w:rsidP="00AE0B24">
      <w:pPr>
        <w:pStyle w:val="KeinLeerraum"/>
        <w:spacing w:line="360" w:lineRule="auto"/>
        <w:rPr>
          <w:rFonts w:cstheme="majorBidi"/>
          <w:b/>
          <w:bCs/>
          <w:noProof/>
          <w:sz w:val="22"/>
          <w:szCs w:val="22"/>
        </w:rPr>
      </w:pPr>
    </w:p>
    <w:p w14:paraId="451D080A" w14:textId="4E87DD03" w:rsidR="00266BEB" w:rsidRPr="00266BEB" w:rsidRDefault="00E575C9" w:rsidP="00266BEB">
      <w:pPr>
        <w:pStyle w:val="KeinLeerraum"/>
        <w:spacing w:line="360" w:lineRule="auto"/>
        <w:rPr>
          <w:rFonts w:cstheme="majorBidi"/>
          <w:noProof/>
          <w:sz w:val="22"/>
          <w:szCs w:val="22"/>
        </w:rPr>
      </w:pPr>
      <w:r w:rsidRPr="00AE0B24">
        <w:rPr>
          <w:rFonts w:cstheme="majorBidi"/>
          <w:b/>
          <w:bCs/>
          <w:noProof/>
          <w:sz w:val="22"/>
          <w:szCs w:val="22"/>
        </w:rPr>
        <w:t xml:space="preserve">Düsseldorf, </w:t>
      </w:r>
      <w:r w:rsidR="001E5D11">
        <w:rPr>
          <w:rFonts w:cstheme="majorBidi"/>
          <w:b/>
          <w:bCs/>
          <w:noProof/>
          <w:color w:val="000000" w:themeColor="text1"/>
          <w:sz w:val="22"/>
          <w:szCs w:val="22"/>
        </w:rPr>
        <w:t>1</w:t>
      </w:r>
      <w:r w:rsidR="00D0581A">
        <w:rPr>
          <w:rFonts w:cstheme="majorBidi"/>
          <w:b/>
          <w:bCs/>
          <w:noProof/>
          <w:color w:val="000000" w:themeColor="text1"/>
          <w:sz w:val="22"/>
          <w:szCs w:val="22"/>
        </w:rPr>
        <w:t>6</w:t>
      </w:r>
      <w:r w:rsidR="001E5D11">
        <w:rPr>
          <w:rFonts w:cstheme="majorBidi"/>
          <w:b/>
          <w:bCs/>
          <w:noProof/>
          <w:color w:val="000000" w:themeColor="text1"/>
          <w:sz w:val="22"/>
          <w:szCs w:val="22"/>
        </w:rPr>
        <w:t>. Dezember 2025</w:t>
      </w:r>
      <w:r w:rsidRPr="00AE0B24">
        <w:rPr>
          <w:rFonts w:cstheme="majorBidi"/>
          <w:b/>
          <w:bCs/>
          <w:noProof/>
          <w:sz w:val="22"/>
          <w:szCs w:val="22"/>
        </w:rPr>
        <w:t>.</w:t>
      </w:r>
      <w:r w:rsidRPr="00377572">
        <w:rPr>
          <w:rFonts w:cstheme="majorBidi"/>
          <w:noProof/>
          <w:sz w:val="22"/>
          <w:szCs w:val="22"/>
        </w:rPr>
        <w:t xml:space="preserve"> </w:t>
      </w:r>
      <w:r w:rsidR="00716599" w:rsidRPr="00377572">
        <w:rPr>
          <w:rFonts w:cstheme="majorBidi"/>
          <w:noProof/>
          <w:sz w:val="22"/>
          <w:szCs w:val="22"/>
        </w:rPr>
        <w:t>–</w:t>
      </w:r>
      <w:r w:rsidR="00266BEB">
        <w:rPr>
          <w:rFonts w:cstheme="majorBidi"/>
          <w:noProof/>
          <w:sz w:val="22"/>
          <w:szCs w:val="22"/>
        </w:rPr>
        <w:t xml:space="preserve"> </w:t>
      </w:r>
      <w:r w:rsidR="00266BEB" w:rsidRPr="00266BEB">
        <w:rPr>
          <w:rFonts w:cstheme="majorBidi"/>
          <w:noProof/>
          <w:sz w:val="22"/>
          <w:szCs w:val="22"/>
        </w:rPr>
        <w:t>Auf der Domotex 2026 zeigt sich deutlich, was viele Fachhandwerker*innen längst fordern: weniger Komplexität, mehr Klarheit im Sortiment. Saint-Gobain Weber greift diesen Bedarf auf und präsentiert in Hannover ein kompaktes, praxisorientiertes Produktsystem, das ein starkes Signal an die Branche sendet. Mit nur vier intelligent kombinierten Premiumprodukten deckt Weber rund 90 Prozent der alltäglichen Bodenverlegearbeiten ab – und macht damit vor, wie effizientes Arbeiten heute funktioniert.</w:t>
      </w:r>
    </w:p>
    <w:p w14:paraId="68993903" w14:textId="77777777" w:rsidR="00266BEB" w:rsidRDefault="00266BEB" w:rsidP="00266BEB">
      <w:pPr>
        <w:pStyle w:val="KeinLeerraum"/>
        <w:spacing w:line="360" w:lineRule="auto"/>
        <w:rPr>
          <w:rFonts w:cstheme="majorBidi"/>
          <w:noProof/>
          <w:sz w:val="22"/>
          <w:szCs w:val="22"/>
        </w:rPr>
      </w:pPr>
    </w:p>
    <w:p w14:paraId="57BA309C" w14:textId="7925E0CB" w:rsidR="00266BEB" w:rsidRPr="00266BEB" w:rsidRDefault="00266BEB" w:rsidP="00266BEB">
      <w:pPr>
        <w:pStyle w:val="KeinLeerraum"/>
        <w:spacing w:line="360" w:lineRule="auto"/>
        <w:rPr>
          <w:rFonts w:cstheme="majorBidi"/>
          <w:b/>
          <w:bCs/>
          <w:noProof/>
          <w:sz w:val="22"/>
          <w:szCs w:val="22"/>
        </w:rPr>
      </w:pPr>
      <w:r>
        <w:rPr>
          <w:rFonts w:cstheme="majorBidi"/>
          <w:b/>
          <w:bCs/>
          <w:noProof/>
          <w:sz w:val="22"/>
          <w:szCs w:val="22"/>
        </w:rPr>
        <w:t>Mini-Sortiment mit breitem</w:t>
      </w:r>
      <w:r w:rsidRPr="00266BEB">
        <w:rPr>
          <w:rFonts w:cstheme="majorBidi"/>
          <w:b/>
          <w:bCs/>
          <w:noProof/>
          <w:sz w:val="22"/>
          <w:szCs w:val="22"/>
        </w:rPr>
        <w:t xml:space="preserve"> Anwendungsspektrum</w:t>
      </w:r>
    </w:p>
    <w:p w14:paraId="2DF530D7" w14:textId="7BEBEA74" w:rsidR="00266BEB" w:rsidRDefault="00695CF5" w:rsidP="00266BEB">
      <w:pPr>
        <w:spacing w:after="0" w:line="360" w:lineRule="auto"/>
        <w:rPr>
          <w:rFonts w:cstheme="majorBidi"/>
          <w:noProof/>
          <w:kern w:val="2"/>
          <w:lang w:val="de-DE"/>
          <w14:ligatures w14:val="standardContextual"/>
        </w:rPr>
      </w:pPr>
      <w:r>
        <w:rPr>
          <w:rFonts w:cstheme="majorBidi"/>
          <w:noProof/>
          <w:kern w:val="2"/>
          <w:lang w:val="de-DE"/>
          <w14:ligatures w14:val="standardContextual"/>
        </w:rPr>
        <w:t>Das Mini-Sortiment</w:t>
      </w:r>
      <w:r w:rsidR="00266BEB" w:rsidRPr="00266BEB">
        <w:rPr>
          <w:rFonts w:cstheme="majorBidi"/>
          <w:noProof/>
          <w:kern w:val="2"/>
          <w:lang w:val="de-DE"/>
          <w14:ligatures w14:val="standardContextual"/>
        </w:rPr>
        <w:t xml:space="preserve"> umfasst die universelle, schnelltrocknende Haftgrundierung weber.floor 4716, die Premiumspachtelmasse weber.floor 4031 sowie zwei Klebstoffe. Der faserarmierte Universalklebstoff weber.floor 4890 ist für alle gängigen elastischen und textilen Bodenbelagsarten geeignet. Er ist sehr emissionsarm, für Fußbodenheizung geeignet, lässt sich sehr gut verstreichen und ist bereits nach einer kurzen Ablüftzeit belegbar. Sein Gegenstück unter den Parkettklebstoffen ist der einkomponentige STP Parkettklebstoff weber.floor 4836. Mit dem schubfest aushärtenden Klebstoff lassen sich alle gängigen und insbesondere verformungsfreudige Parkettformate und Holzarten verlegen.</w:t>
      </w:r>
    </w:p>
    <w:p w14:paraId="0D210B6E" w14:textId="77777777" w:rsidR="00266BEB" w:rsidRPr="00266BEB" w:rsidRDefault="00266BEB" w:rsidP="00266BEB">
      <w:pPr>
        <w:spacing w:after="0" w:line="360" w:lineRule="auto"/>
        <w:rPr>
          <w:rFonts w:cstheme="majorBidi"/>
          <w:noProof/>
          <w:kern w:val="2"/>
          <w:lang w:val="de-DE"/>
          <w14:ligatures w14:val="standardContextual"/>
        </w:rPr>
      </w:pPr>
    </w:p>
    <w:p w14:paraId="2CDB7E2D" w14:textId="2EC40368" w:rsidR="00266BEB" w:rsidRDefault="00266BEB" w:rsidP="00534C69">
      <w:pPr>
        <w:spacing w:after="0" w:line="360" w:lineRule="auto"/>
        <w:rPr>
          <w:rFonts w:cstheme="majorBidi"/>
          <w:noProof/>
          <w:kern w:val="2"/>
          <w:lang w:val="de-DE"/>
          <w14:ligatures w14:val="standardContextual"/>
        </w:rPr>
      </w:pPr>
      <w:r w:rsidRPr="00266BEB">
        <w:rPr>
          <w:rFonts w:cstheme="majorBidi"/>
          <w:noProof/>
          <w:kern w:val="2"/>
          <w:lang w:val="de-DE"/>
          <w14:ligatures w14:val="standardContextual"/>
        </w:rPr>
        <w:t xml:space="preserve">Die vier EC1Plus zertifizierten Produkte zeichnen sich allesamt durch ein besonders breites Anwendungsspektrum aus und decken alle typischen Anwendungen ab. Dadurch fällt die Entscheidung für den richtigen Baustoff um ein Vielfaches leichter, und die Lagerhaltung wird minimiert. Gleichzeitig wird sowohl bei Neubauten als auch bei Sanierungen Sicherheit gewährleistet: Es handelt sich ausschließlich um Premiumprodukte, die besonders einfach, sicher und wirtschaftlich zu verarbeiten sind. So erzielen Verlege­Profis mit einer überschaubaren Anzahl von Produkten 90 Prozent ihrer alltäglichen Arbeiten mit Top­Ergebnisse. </w:t>
      </w:r>
    </w:p>
    <w:p w14:paraId="3405951E" w14:textId="77777777" w:rsidR="00F90DEA" w:rsidRDefault="00F90DEA" w:rsidP="00534C69">
      <w:pPr>
        <w:spacing w:after="0" w:line="360" w:lineRule="auto"/>
        <w:rPr>
          <w:rFonts w:cstheme="majorBidi"/>
          <w:noProof/>
          <w:kern w:val="2"/>
          <w:lang w:val="de-DE"/>
          <w14:ligatures w14:val="standardContextual"/>
        </w:rPr>
      </w:pPr>
    </w:p>
    <w:p w14:paraId="0D037E67" w14:textId="77777777" w:rsidR="00D50E2C" w:rsidRDefault="00D50E2C" w:rsidP="00A7100B">
      <w:pPr>
        <w:pStyle w:val="KeinLeerraum"/>
        <w:spacing w:line="360" w:lineRule="auto"/>
        <w:rPr>
          <w:rFonts w:cstheme="majorBidi"/>
          <w:b/>
          <w:bCs/>
          <w:noProof/>
          <w:sz w:val="22"/>
          <w:szCs w:val="22"/>
        </w:rPr>
      </w:pPr>
    </w:p>
    <w:p w14:paraId="6E293704" w14:textId="77777777" w:rsidR="00D50E2C" w:rsidRDefault="00D50E2C" w:rsidP="00A7100B">
      <w:pPr>
        <w:pStyle w:val="KeinLeerraum"/>
        <w:spacing w:line="360" w:lineRule="auto"/>
        <w:rPr>
          <w:rFonts w:cstheme="majorBidi"/>
          <w:b/>
          <w:bCs/>
          <w:noProof/>
          <w:sz w:val="22"/>
          <w:szCs w:val="22"/>
        </w:rPr>
      </w:pPr>
    </w:p>
    <w:p w14:paraId="7D01794A" w14:textId="5A14E1D9" w:rsidR="00F90DEA" w:rsidRPr="00A7100B" w:rsidRDefault="00F90DEA" w:rsidP="00A7100B">
      <w:pPr>
        <w:pStyle w:val="KeinLeerraum"/>
        <w:spacing w:line="360" w:lineRule="auto"/>
        <w:rPr>
          <w:rFonts w:cstheme="majorBidi"/>
          <w:b/>
          <w:bCs/>
          <w:noProof/>
          <w:sz w:val="22"/>
          <w:szCs w:val="22"/>
        </w:rPr>
      </w:pPr>
      <w:r w:rsidRPr="00A7100B">
        <w:rPr>
          <w:rFonts w:cstheme="majorBidi"/>
          <w:b/>
          <w:bCs/>
          <w:noProof/>
          <w:sz w:val="22"/>
          <w:szCs w:val="22"/>
        </w:rPr>
        <w:lastRenderedPageBreak/>
        <w:t>Komfortable Fördertechnik ohne Starkstrom</w:t>
      </w:r>
    </w:p>
    <w:p w14:paraId="56F4CE3C" w14:textId="77777777" w:rsidR="000A446F" w:rsidRDefault="004B60AD" w:rsidP="00266BEB">
      <w:pPr>
        <w:pStyle w:val="KeinLeerraum"/>
        <w:spacing w:line="360" w:lineRule="auto"/>
        <w:rPr>
          <w:rFonts w:cstheme="majorBidi"/>
          <w:noProof/>
          <w:sz w:val="22"/>
          <w:szCs w:val="22"/>
        </w:rPr>
      </w:pPr>
      <w:r w:rsidRPr="00A7100B">
        <w:rPr>
          <w:rFonts w:cstheme="majorBidi"/>
          <w:noProof/>
          <w:sz w:val="22"/>
          <w:szCs w:val="22"/>
        </w:rPr>
        <w:t>Um Verlegeprofis optimal zu unterstützen, kombiniert Weber sein Mini-Sortiment mit</w:t>
      </w:r>
      <w:r w:rsidRPr="004B60AD">
        <w:rPr>
          <w:rFonts w:cstheme="majorBidi"/>
          <w:noProof/>
          <w:sz w:val="22"/>
          <w:szCs w:val="22"/>
        </w:rPr>
        <w:t xml:space="preserve"> praxiserprobter Maschinentechnik</w:t>
      </w:r>
      <w:r>
        <w:rPr>
          <w:rFonts w:cstheme="majorBidi"/>
          <w:noProof/>
          <w:sz w:val="22"/>
          <w:szCs w:val="22"/>
        </w:rPr>
        <w:t xml:space="preserve"> für den Einbau von Spachtel- und Ausgleichsmassen</w:t>
      </w:r>
      <w:r w:rsidRPr="004B60AD">
        <w:rPr>
          <w:rFonts w:cstheme="majorBidi"/>
          <w:noProof/>
          <w:sz w:val="22"/>
          <w:szCs w:val="22"/>
        </w:rPr>
        <w:t xml:space="preserve">. </w:t>
      </w:r>
      <w:r>
        <w:rPr>
          <w:rFonts w:cstheme="majorBidi"/>
          <w:noProof/>
          <w:sz w:val="22"/>
          <w:szCs w:val="22"/>
        </w:rPr>
        <w:t>Der</w:t>
      </w:r>
      <w:r w:rsidRPr="004B60AD">
        <w:rPr>
          <w:rFonts w:cstheme="majorBidi"/>
          <w:noProof/>
          <w:sz w:val="22"/>
          <w:szCs w:val="22"/>
        </w:rPr>
        <w:t xml:space="preserve"> weber.floor Mini-PumpTruck </w:t>
      </w:r>
      <w:r>
        <w:rPr>
          <w:rFonts w:cstheme="majorBidi"/>
          <w:noProof/>
          <w:sz w:val="22"/>
          <w:szCs w:val="22"/>
        </w:rPr>
        <w:t xml:space="preserve">mit </w:t>
      </w:r>
      <w:r w:rsidRPr="004B60AD">
        <w:rPr>
          <w:rFonts w:cstheme="majorBidi"/>
          <w:noProof/>
          <w:sz w:val="22"/>
          <w:szCs w:val="22"/>
        </w:rPr>
        <w:t>Misch- und Förderpumpe FMP 40</w:t>
      </w:r>
      <w:r>
        <w:rPr>
          <w:rFonts w:cstheme="majorBidi"/>
          <w:noProof/>
          <w:sz w:val="22"/>
          <w:szCs w:val="22"/>
        </w:rPr>
        <w:t xml:space="preserve"> eignet</w:t>
      </w:r>
      <w:r w:rsidRPr="004B60AD">
        <w:rPr>
          <w:rFonts w:cstheme="majorBidi"/>
          <w:noProof/>
          <w:sz w:val="22"/>
          <w:szCs w:val="22"/>
        </w:rPr>
        <w:t xml:space="preserve"> sich dank einfacher Handhabung, kompakter Bauweise und geringem Strombedarf ideal für kleine und mittlere Baustellen.</w:t>
      </w:r>
      <w:r>
        <w:rPr>
          <w:rFonts w:cstheme="majorBidi"/>
          <w:noProof/>
          <w:sz w:val="22"/>
          <w:szCs w:val="22"/>
        </w:rPr>
        <w:t xml:space="preserve"> </w:t>
      </w:r>
    </w:p>
    <w:p w14:paraId="64023B1E" w14:textId="77777777" w:rsidR="000A446F" w:rsidRDefault="000A446F" w:rsidP="00266BEB">
      <w:pPr>
        <w:pStyle w:val="KeinLeerraum"/>
        <w:spacing w:line="360" w:lineRule="auto"/>
        <w:rPr>
          <w:rFonts w:cstheme="majorBidi"/>
          <w:noProof/>
          <w:sz w:val="22"/>
          <w:szCs w:val="22"/>
        </w:rPr>
      </w:pPr>
    </w:p>
    <w:p w14:paraId="28E2A627" w14:textId="17EC792B" w:rsidR="00F90DEA" w:rsidRDefault="00664AF9" w:rsidP="00266BEB">
      <w:pPr>
        <w:pStyle w:val="KeinLeerraum"/>
        <w:spacing w:line="360" w:lineRule="auto"/>
        <w:rPr>
          <w:rFonts w:cstheme="majorBidi"/>
          <w:noProof/>
          <w:sz w:val="22"/>
          <w:szCs w:val="22"/>
        </w:rPr>
      </w:pPr>
      <w:r w:rsidRPr="00664AF9">
        <w:rPr>
          <w:rFonts w:cstheme="majorBidi"/>
          <w:noProof/>
          <w:sz w:val="22"/>
          <w:szCs w:val="22"/>
        </w:rPr>
        <w:t>Weiterführende Informationen zum Mini-Sortiment und der kompakten Maschinentechnik erhalten Besucher*innen der Domotex am Stand D34 in Halle 21 sowie im Forum „The Work Shop“ (Halle 21, Stand D06). In seinem kompakten Vortrag "Bodenbau 2030" erläutert Key Account Manager Udo Zahn, wie Bodenprofis mit klar strukturierten Produktsystemen und energieeffizienter Technik den Anforderungen von Fachkräftemangel und Energieeinsparung künftig begegnen können.</w:t>
      </w:r>
    </w:p>
    <w:p w14:paraId="6D91621B" w14:textId="77777777" w:rsidR="00664AF9" w:rsidRDefault="00664AF9" w:rsidP="00266BEB">
      <w:pPr>
        <w:pStyle w:val="KeinLeerraum"/>
        <w:spacing w:line="360" w:lineRule="auto"/>
        <w:rPr>
          <w:rFonts w:cstheme="majorBidi"/>
          <w:noProof/>
          <w:sz w:val="22"/>
          <w:szCs w:val="22"/>
        </w:rPr>
      </w:pPr>
    </w:p>
    <w:p w14:paraId="185F86EC" w14:textId="0C4CE159" w:rsidR="00AE0B24" w:rsidRDefault="00F90DEA" w:rsidP="00266BEB">
      <w:pPr>
        <w:pStyle w:val="KeinLeerraum"/>
        <w:spacing w:line="360" w:lineRule="auto"/>
        <w:rPr>
          <w:rFonts w:cstheme="majorBidi"/>
          <w:noProof/>
          <w:sz w:val="22"/>
          <w:szCs w:val="22"/>
        </w:rPr>
      </w:pPr>
      <w:r>
        <w:rPr>
          <w:rFonts w:cstheme="majorBidi"/>
          <w:noProof/>
          <w:sz w:val="22"/>
          <w:szCs w:val="22"/>
        </w:rPr>
        <w:t xml:space="preserve">Weitere Informationen: </w:t>
      </w:r>
      <w:hyperlink r:id="rId10" w:history="1">
        <w:r w:rsidR="00310661" w:rsidRPr="000A446F">
          <w:rPr>
            <w:rStyle w:val="Hyperlink"/>
            <w:rFonts w:cstheme="majorBidi"/>
            <w:noProof/>
            <w:sz w:val="22"/>
            <w:szCs w:val="22"/>
          </w:rPr>
          <w:t>https://www.de.weber/</w:t>
        </w:r>
        <w:r w:rsidRPr="000A446F">
          <w:rPr>
            <w:rStyle w:val="Hyperlink"/>
            <w:rFonts w:cstheme="majorBidi"/>
            <w:noProof/>
            <w:sz w:val="22"/>
            <w:szCs w:val="22"/>
          </w:rPr>
          <w:t>weberfloor-maschinentechnik</w:t>
        </w:r>
      </w:hyperlink>
      <w:r w:rsidR="00310661" w:rsidRPr="00F90DEA">
        <w:rPr>
          <w:rFonts w:cstheme="majorBidi"/>
          <w:noProof/>
          <w:color w:val="000000" w:themeColor="text1"/>
          <w:sz w:val="22"/>
          <w:szCs w:val="22"/>
        </w:rPr>
        <w:t xml:space="preserve"> </w:t>
      </w:r>
      <w:r w:rsidR="004B60AD">
        <w:rPr>
          <w:rFonts w:cstheme="majorBidi"/>
          <w:noProof/>
          <w:color w:val="000000" w:themeColor="text1"/>
          <w:sz w:val="22"/>
          <w:szCs w:val="22"/>
        </w:rPr>
        <w:t xml:space="preserve">und </w:t>
      </w:r>
      <w:hyperlink r:id="rId11" w:history="1">
        <w:r w:rsidR="000A446F" w:rsidRPr="00CE7E78">
          <w:rPr>
            <w:rStyle w:val="Hyperlink"/>
            <w:rFonts w:cstheme="majorBidi"/>
            <w:noProof/>
            <w:sz w:val="22"/>
            <w:szCs w:val="22"/>
          </w:rPr>
          <w:t>https://www.de.weber/vier-produkte</w:t>
        </w:r>
      </w:hyperlink>
    </w:p>
    <w:p w14:paraId="4FD68D3D" w14:textId="77777777" w:rsidR="00AE4EFA" w:rsidRDefault="00AE4EFA" w:rsidP="00AE4EFA">
      <w:pPr>
        <w:pStyle w:val="KeinLeerraum"/>
        <w:spacing w:line="360" w:lineRule="auto"/>
        <w:rPr>
          <w:rFonts w:cstheme="majorBidi"/>
          <w:noProof/>
          <w:sz w:val="22"/>
          <w:szCs w:val="22"/>
        </w:rPr>
      </w:pPr>
    </w:p>
    <w:p w14:paraId="3F5A9E0F" w14:textId="7F7BFC81" w:rsidR="00716599" w:rsidRPr="00664AF9" w:rsidRDefault="00D91526" w:rsidP="00AE0B24">
      <w:pPr>
        <w:pStyle w:val="KeinLeerraum"/>
        <w:spacing w:line="360" w:lineRule="auto"/>
        <w:rPr>
          <w:rFonts w:cstheme="minorHAnsi"/>
          <w:i/>
          <w:iCs/>
          <w:color w:val="000000" w:themeColor="text1"/>
          <w:sz w:val="22"/>
          <w:szCs w:val="22"/>
        </w:rPr>
      </w:pPr>
      <w:r w:rsidRPr="00664AF9">
        <w:rPr>
          <w:rFonts w:cstheme="minorHAnsi"/>
          <w:color w:val="000000" w:themeColor="text1"/>
          <w:sz w:val="22"/>
          <w:szCs w:val="22"/>
        </w:rPr>
        <w:t xml:space="preserve">Zeichen (Fließtext inkl. Leerzeichen): </w:t>
      </w:r>
      <w:r w:rsidR="004B60AD" w:rsidRPr="00664AF9">
        <w:rPr>
          <w:rFonts w:cstheme="minorHAnsi"/>
          <w:color w:val="000000" w:themeColor="text1"/>
          <w:sz w:val="22"/>
          <w:szCs w:val="22"/>
        </w:rPr>
        <w:t>2.</w:t>
      </w:r>
      <w:r w:rsidR="00664AF9" w:rsidRPr="00664AF9">
        <w:rPr>
          <w:rFonts w:cstheme="minorHAnsi"/>
          <w:color w:val="000000" w:themeColor="text1"/>
          <w:sz w:val="22"/>
          <w:szCs w:val="22"/>
        </w:rPr>
        <w:t>699</w:t>
      </w:r>
    </w:p>
    <w:p w14:paraId="61F018AC" w14:textId="77777777" w:rsidR="006226D5" w:rsidRDefault="006226D5" w:rsidP="00AE0B24">
      <w:pPr>
        <w:pStyle w:val="KeinLeerraum"/>
        <w:spacing w:line="360" w:lineRule="auto"/>
        <w:rPr>
          <w:b/>
          <w:bCs/>
        </w:rPr>
      </w:pPr>
    </w:p>
    <w:p w14:paraId="60974FBF" w14:textId="7A884F9A" w:rsidR="006226D5" w:rsidRPr="00AE0B24" w:rsidRDefault="00C429DA" w:rsidP="00AE0B24">
      <w:pPr>
        <w:pStyle w:val="KeinLeerraum"/>
        <w:spacing w:line="360" w:lineRule="auto"/>
        <w:rPr>
          <w:b/>
          <w:bCs/>
          <w:sz w:val="20"/>
          <w:szCs w:val="20"/>
        </w:rPr>
      </w:pPr>
      <w:r w:rsidRPr="00AE0B24">
        <w:rPr>
          <w:b/>
          <w:bCs/>
          <w:sz w:val="20"/>
          <w:szCs w:val="20"/>
        </w:rPr>
        <w:t>ÜBER SAINT-GOBAIN WEBE</w:t>
      </w:r>
      <w:r w:rsidR="006226D5" w:rsidRPr="00AE0B24">
        <w:rPr>
          <w:b/>
          <w:bCs/>
          <w:sz w:val="20"/>
          <w:szCs w:val="20"/>
        </w:rPr>
        <w:t>R</w:t>
      </w:r>
    </w:p>
    <w:p w14:paraId="3907A4EA" w14:textId="77777777" w:rsidR="00AE4EFA" w:rsidRPr="00695CF5" w:rsidRDefault="00AE4EFA" w:rsidP="00AE4EFA">
      <w:pPr>
        <w:pStyle w:val="KeinLeerraum"/>
        <w:spacing w:line="360" w:lineRule="auto"/>
        <w:rPr>
          <w:sz w:val="20"/>
          <w:szCs w:val="20"/>
        </w:rPr>
      </w:pPr>
      <w:r w:rsidRPr="00AE4EFA">
        <w:rPr>
          <w:sz w:val="20"/>
          <w:szCs w:val="20"/>
        </w:rPr>
        <w:t xml:space="preserve">Saint-Gobain Weber bietet als führender deutscher Bauchemie-Hersteller Lösungen für die Bereiche Bautenschutz, Boden- und Fliesensysteme sowie Betonsanierung. Die große Bandbreite und die hohen </w:t>
      </w:r>
      <w:r w:rsidRPr="00695CF5">
        <w:rPr>
          <w:sz w:val="20"/>
          <w:szCs w:val="20"/>
        </w:rPr>
        <w:t xml:space="preserve">Qualitätsstandards der Produkte, Systeme und Services machen das Unternehmen zum kompetenten Partner für modernes, nachhaltiges und besseres Bauen. </w:t>
      </w:r>
    </w:p>
    <w:p w14:paraId="2B8F16C8" w14:textId="77777777" w:rsidR="00AE4EFA" w:rsidRPr="00695CF5" w:rsidRDefault="00AE4EFA" w:rsidP="00AE4EFA">
      <w:pPr>
        <w:pStyle w:val="KeinLeerraum"/>
        <w:spacing w:line="360" w:lineRule="auto"/>
        <w:rPr>
          <w:sz w:val="20"/>
          <w:szCs w:val="20"/>
        </w:rPr>
      </w:pPr>
      <w:r w:rsidRPr="00695CF5">
        <w:rPr>
          <w:sz w:val="20"/>
          <w:szCs w:val="20"/>
        </w:rPr>
        <w:t xml:space="preserve">Saint-Gobain Weber ist geprägt sowohl durch seine historische Tradition wie durch eine hohe Innovationskraft: Der Fokus der vielfach ausgezeichneten Marke liegt auf einfach zu verarbeitenden, hochwertigen, wohngesunden und umweltschonenden Baustoffen. Weber ist Teil der Saint-Gobain-Gruppe, dem weltweit führenden Anbieter auf den Märkten des Wohnens und Arbeitens. </w:t>
      </w:r>
    </w:p>
    <w:p w14:paraId="4D3EA758" w14:textId="5E84E697" w:rsidR="00C429DA" w:rsidRPr="00695CF5" w:rsidRDefault="00C429DA" w:rsidP="00AE4EFA">
      <w:pPr>
        <w:pStyle w:val="KeinLeerraum"/>
        <w:spacing w:line="360" w:lineRule="auto"/>
        <w:rPr>
          <w:b/>
          <w:bCs/>
          <w:sz w:val="20"/>
          <w:szCs w:val="20"/>
        </w:rPr>
      </w:pPr>
      <w:r w:rsidRPr="00695CF5">
        <w:rPr>
          <w:b/>
          <w:bCs/>
          <w:sz w:val="20"/>
          <w:szCs w:val="20"/>
        </w:rPr>
        <w:t xml:space="preserve">www.de.weber  </w:t>
      </w:r>
    </w:p>
    <w:p w14:paraId="518C451F" w14:textId="77777777" w:rsidR="006226D5" w:rsidRPr="00695CF5" w:rsidRDefault="006226D5" w:rsidP="00AE0B24">
      <w:pPr>
        <w:pStyle w:val="KeinLeerraum"/>
        <w:spacing w:line="360" w:lineRule="auto"/>
        <w:rPr>
          <w:b/>
          <w:bCs/>
          <w:sz w:val="22"/>
          <w:szCs w:val="22"/>
        </w:rPr>
      </w:pPr>
    </w:p>
    <w:p w14:paraId="3E6B3E59" w14:textId="378CED59" w:rsidR="00C06EBE" w:rsidRPr="00695CF5" w:rsidRDefault="00306417" w:rsidP="00AE0B24">
      <w:pPr>
        <w:pStyle w:val="KeinLeerraum"/>
        <w:spacing w:line="360" w:lineRule="auto"/>
        <w:rPr>
          <w:sz w:val="22"/>
          <w:szCs w:val="22"/>
        </w:rPr>
      </w:pPr>
      <w:r w:rsidRPr="00695CF5">
        <w:rPr>
          <w:sz w:val="22"/>
          <w:szCs w:val="22"/>
        </w:rPr>
        <w:t xml:space="preserve">Medienkontakt: </w:t>
      </w:r>
      <w:r w:rsidR="00665C42" w:rsidRPr="00695CF5">
        <w:rPr>
          <w:sz w:val="22"/>
          <w:szCs w:val="22"/>
        </w:rPr>
        <w:t>Ulrich Wolf</w:t>
      </w:r>
      <w:r w:rsidRPr="00695CF5">
        <w:rPr>
          <w:sz w:val="22"/>
          <w:szCs w:val="22"/>
        </w:rPr>
        <w:t xml:space="preserve">, </w:t>
      </w:r>
      <w:hyperlink r:id="rId12" w:history="1">
        <w:r w:rsidR="00964B12" w:rsidRPr="00695CF5">
          <w:rPr>
            <w:rStyle w:val="Hyperlink"/>
            <w:sz w:val="22"/>
            <w:szCs w:val="22"/>
          </w:rPr>
          <w:t>ulrich.wolf@sg-weber.de</w:t>
        </w:r>
      </w:hyperlink>
      <w:r w:rsidR="00964B12" w:rsidRPr="00695CF5">
        <w:rPr>
          <w:sz w:val="22"/>
          <w:szCs w:val="22"/>
        </w:rPr>
        <w:t xml:space="preserve"> </w:t>
      </w:r>
      <w:r w:rsidR="00AD3F96" w:rsidRPr="00695CF5">
        <w:rPr>
          <w:sz w:val="22"/>
          <w:szCs w:val="22"/>
        </w:rPr>
        <w:t xml:space="preserve">Tel. 0211/ 91 </w:t>
      </w:r>
      <w:r w:rsidR="009E4CC8" w:rsidRPr="00695CF5">
        <w:rPr>
          <w:sz w:val="22"/>
          <w:szCs w:val="22"/>
        </w:rPr>
        <w:t>369-291</w:t>
      </w:r>
    </w:p>
    <w:p w14:paraId="2FC835D3" w14:textId="4762A592" w:rsidR="00AE0B24" w:rsidRPr="004B60AD" w:rsidRDefault="00BE4A9C" w:rsidP="004B60AD">
      <w:pPr>
        <w:pStyle w:val="KeinLeerraum"/>
        <w:spacing w:line="360" w:lineRule="auto"/>
        <w:rPr>
          <w:b/>
          <w:bCs/>
          <w:sz w:val="22"/>
          <w:szCs w:val="22"/>
        </w:rPr>
      </w:pPr>
      <w:r w:rsidRPr="00695CF5">
        <w:rPr>
          <w:b/>
          <w:bCs/>
          <w:sz w:val="22"/>
          <w:szCs w:val="22"/>
        </w:rPr>
        <w:t xml:space="preserve"> </w:t>
      </w:r>
    </w:p>
    <w:p w14:paraId="6929546E" w14:textId="77777777" w:rsidR="00664AF9" w:rsidRDefault="00664AF9">
      <w:pPr>
        <w:rPr>
          <w:rFonts w:cstheme="minorHAnsi"/>
          <w:b/>
          <w:bCs/>
          <w:kern w:val="2"/>
          <w:lang w:val="de-DE"/>
          <w14:ligatures w14:val="standardContextual"/>
        </w:rPr>
      </w:pPr>
      <w:r>
        <w:rPr>
          <w:rFonts w:cstheme="minorHAnsi"/>
          <w:b/>
          <w:bCs/>
        </w:rPr>
        <w:br w:type="page"/>
      </w:r>
    </w:p>
    <w:p w14:paraId="2B2B865D" w14:textId="59428D08" w:rsidR="00CE7CC8" w:rsidRPr="00695CF5" w:rsidRDefault="00CE7CC8" w:rsidP="00B73FBF">
      <w:pPr>
        <w:pStyle w:val="KeinLeerraum"/>
        <w:rPr>
          <w:rFonts w:cstheme="minorHAnsi"/>
          <w:b/>
          <w:bCs/>
          <w:sz w:val="22"/>
          <w:szCs w:val="22"/>
        </w:rPr>
      </w:pPr>
      <w:r w:rsidRPr="00695CF5">
        <w:rPr>
          <w:rFonts w:cstheme="minorHAnsi"/>
          <w:b/>
          <w:bCs/>
          <w:sz w:val="22"/>
          <w:szCs w:val="22"/>
        </w:rPr>
        <w:lastRenderedPageBreak/>
        <w:t>Bildmaterial</w:t>
      </w:r>
      <w:r w:rsidR="004D29AB" w:rsidRPr="00695CF5">
        <w:rPr>
          <w:rFonts w:cstheme="minorHAnsi"/>
          <w:b/>
          <w:bCs/>
          <w:sz w:val="22"/>
          <w:szCs w:val="22"/>
        </w:rPr>
        <w:t xml:space="preserve"> </w:t>
      </w:r>
    </w:p>
    <w:p w14:paraId="07F885DC" w14:textId="77777777" w:rsidR="00B73FBF" w:rsidRPr="00695CF5" w:rsidRDefault="00B73FBF" w:rsidP="00B73FBF">
      <w:pPr>
        <w:pStyle w:val="KeinLeerraum"/>
        <w:rPr>
          <w:rFonts w:cstheme="minorHAnsi"/>
        </w:rPr>
      </w:pPr>
    </w:p>
    <w:p w14:paraId="7BD4CE32" w14:textId="77777777" w:rsidR="00695CF5" w:rsidRPr="00695CF5" w:rsidRDefault="00695CF5" w:rsidP="00695CF5">
      <w:pPr>
        <w:spacing w:after="0" w:line="360" w:lineRule="auto"/>
        <w:rPr>
          <w:rFonts w:cs="Arial"/>
          <w:sz w:val="24"/>
          <w:szCs w:val="24"/>
          <w:lang w:val="de-DE"/>
        </w:rPr>
      </w:pPr>
      <w:r w:rsidRPr="00695CF5">
        <w:rPr>
          <w:noProof/>
          <w:sz w:val="24"/>
          <w:szCs w:val="24"/>
          <w:lang w:val="de-DE" w:eastAsia="de-DE"/>
        </w:rPr>
        <w:drawing>
          <wp:inline distT="0" distB="0" distL="0" distR="0" wp14:anchorId="6ECE410A" wp14:editId="36833BB1">
            <wp:extent cx="2514600" cy="1391546"/>
            <wp:effectExtent l="0" t="0" r="0" b="5715"/>
            <wp:docPr id="3" name="Grafik 3" descr="Ein Bild, das Schuhwerk, Person, Schnee, Kleidung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fik 3" descr="Ein Bild, das Schuhwerk, Person, Schnee, Kleidung enthält.&#10;&#10;Automatisch generierte Beschreibung"/>
                    <pic:cNvPicPr/>
                  </pic:nvPicPr>
                  <pic:blipFill>
                    <a:blip r:embed="rId13" cstate="screen">
                      <a:extLst>
                        <a:ext uri="{28A0092B-C50C-407E-A947-70E740481C1C}">
                          <a14:useLocalDpi xmlns:a14="http://schemas.microsoft.com/office/drawing/2010/main"/>
                        </a:ext>
                      </a:extLst>
                    </a:blip>
                    <a:stretch>
                      <a:fillRect/>
                    </a:stretch>
                  </pic:blipFill>
                  <pic:spPr>
                    <a:xfrm>
                      <a:off x="0" y="0"/>
                      <a:ext cx="2566347" cy="1420182"/>
                    </a:xfrm>
                    <a:prstGeom prst="rect">
                      <a:avLst/>
                    </a:prstGeom>
                  </pic:spPr>
                </pic:pic>
              </a:graphicData>
            </a:graphic>
          </wp:inline>
        </w:drawing>
      </w:r>
    </w:p>
    <w:p w14:paraId="2DF73E1D" w14:textId="77777777" w:rsidR="00695CF5" w:rsidRPr="00695CF5" w:rsidRDefault="00695CF5" w:rsidP="00695CF5">
      <w:pPr>
        <w:spacing w:after="0" w:line="360" w:lineRule="auto"/>
        <w:rPr>
          <w:sz w:val="24"/>
          <w:szCs w:val="24"/>
          <w:lang w:val="de-DE"/>
        </w:rPr>
      </w:pPr>
      <w:r w:rsidRPr="00695CF5">
        <w:rPr>
          <w:sz w:val="24"/>
          <w:szCs w:val="24"/>
          <w:lang w:val="de-DE"/>
        </w:rPr>
        <w:t xml:space="preserve">Die universelle, schnelltrocknende Haftgrundierung </w:t>
      </w:r>
      <w:proofErr w:type="spellStart"/>
      <w:proofErr w:type="gramStart"/>
      <w:r w:rsidRPr="00695CF5">
        <w:rPr>
          <w:sz w:val="24"/>
          <w:szCs w:val="24"/>
          <w:lang w:val="de-DE"/>
        </w:rPr>
        <w:t>weber.floor</w:t>
      </w:r>
      <w:proofErr w:type="spellEnd"/>
      <w:proofErr w:type="gramEnd"/>
      <w:r w:rsidRPr="00695CF5">
        <w:rPr>
          <w:sz w:val="24"/>
          <w:szCs w:val="24"/>
          <w:lang w:val="de-DE"/>
        </w:rPr>
        <w:t xml:space="preserve"> 4716 eignet sich zur Vorbereitung saugfähiger Untergründe. Das Grundierkonzentrat wird mit Wasser gemischt, ausgegossen und mit einem weichen Besen eingearbeitet. Foto: Saint-Gobain Weber</w:t>
      </w:r>
    </w:p>
    <w:p w14:paraId="0116B23C" w14:textId="77777777" w:rsidR="00695CF5" w:rsidRPr="00695CF5" w:rsidRDefault="00695CF5" w:rsidP="00695CF5">
      <w:pPr>
        <w:spacing w:after="0" w:line="360" w:lineRule="auto"/>
        <w:rPr>
          <w:b/>
          <w:bCs/>
          <w:sz w:val="24"/>
          <w:szCs w:val="24"/>
          <w:lang w:val="de-DE"/>
        </w:rPr>
      </w:pPr>
    </w:p>
    <w:p w14:paraId="5EC05726" w14:textId="77777777" w:rsidR="00695CF5" w:rsidRPr="00695CF5" w:rsidRDefault="00695CF5" w:rsidP="00695CF5">
      <w:pPr>
        <w:spacing w:after="0" w:line="360" w:lineRule="auto"/>
        <w:rPr>
          <w:noProof/>
          <w:sz w:val="24"/>
          <w:szCs w:val="24"/>
          <w:lang w:val="de-DE" w:eastAsia="de-DE"/>
        </w:rPr>
      </w:pPr>
      <w:r w:rsidRPr="00695CF5">
        <w:rPr>
          <w:noProof/>
          <w:sz w:val="24"/>
          <w:szCs w:val="24"/>
          <w:lang w:val="de-DE" w:eastAsia="de-DE"/>
        </w:rPr>
        <w:drawing>
          <wp:inline distT="0" distB="0" distL="0" distR="0" wp14:anchorId="5ACEB433" wp14:editId="5E335837">
            <wp:extent cx="2514600" cy="1414906"/>
            <wp:effectExtent l="0" t="0" r="0" b="0"/>
            <wp:docPr id="6" name="Grafik 6" descr="Ein Bild, das Schuhwerk, Jeans, Kleidung, Wand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fik 6" descr="Ein Bild, das Schuhwerk, Jeans, Kleidung, Wand enthält.&#10;&#10;Automatisch generierte Beschreibung"/>
                    <pic:cNvPicPr/>
                  </pic:nvPicPr>
                  <pic:blipFill>
                    <a:blip r:embed="rId14" cstate="screen">
                      <a:extLst>
                        <a:ext uri="{28A0092B-C50C-407E-A947-70E740481C1C}">
                          <a14:useLocalDpi xmlns:a14="http://schemas.microsoft.com/office/drawing/2010/main"/>
                        </a:ext>
                      </a:extLst>
                    </a:blip>
                    <a:stretch>
                      <a:fillRect/>
                    </a:stretch>
                  </pic:blipFill>
                  <pic:spPr>
                    <a:xfrm>
                      <a:off x="0" y="0"/>
                      <a:ext cx="2553539" cy="1436816"/>
                    </a:xfrm>
                    <a:prstGeom prst="rect">
                      <a:avLst/>
                    </a:prstGeom>
                  </pic:spPr>
                </pic:pic>
              </a:graphicData>
            </a:graphic>
          </wp:inline>
        </w:drawing>
      </w:r>
    </w:p>
    <w:p w14:paraId="13DC4538" w14:textId="77777777" w:rsidR="00695CF5" w:rsidRPr="00695CF5" w:rsidRDefault="00695CF5" w:rsidP="00695CF5">
      <w:pPr>
        <w:spacing w:after="0" w:line="360" w:lineRule="auto"/>
        <w:rPr>
          <w:noProof/>
          <w:sz w:val="24"/>
          <w:szCs w:val="24"/>
          <w:lang w:val="de-DE" w:eastAsia="de-DE"/>
        </w:rPr>
      </w:pPr>
      <w:r w:rsidRPr="00695CF5">
        <w:rPr>
          <w:sz w:val="24"/>
          <w:szCs w:val="24"/>
          <w:lang w:val="de-DE"/>
        </w:rPr>
        <w:t xml:space="preserve">Die Premiumspachtelmasse </w:t>
      </w:r>
      <w:proofErr w:type="spellStart"/>
      <w:proofErr w:type="gramStart"/>
      <w:r w:rsidRPr="00695CF5">
        <w:rPr>
          <w:sz w:val="24"/>
          <w:szCs w:val="24"/>
          <w:lang w:val="de-DE"/>
        </w:rPr>
        <w:t>weber.floor</w:t>
      </w:r>
      <w:proofErr w:type="spellEnd"/>
      <w:proofErr w:type="gramEnd"/>
      <w:r w:rsidRPr="00695CF5">
        <w:rPr>
          <w:sz w:val="24"/>
          <w:szCs w:val="24"/>
          <w:lang w:val="de-DE"/>
        </w:rPr>
        <w:t xml:space="preserve"> 4031 wird je nach Flächengröße im Eimer angemischt und gegossen oder maschinell gemischt und gepumpt. Per Rakel kann der Fließspachtel schneller gleichmäßig verteilt werden. Foto: Saint-Gobain Weber</w:t>
      </w:r>
    </w:p>
    <w:p w14:paraId="04583051" w14:textId="77777777" w:rsidR="00695CF5" w:rsidRPr="00695CF5" w:rsidRDefault="00695CF5" w:rsidP="00695CF5">
      <w:pPr>
        <w:spacing w:after="0" w:line="360" w:lineRule="auto"/>
        <w:rPr>
          <w:noProof/>
          <w:sz w:val="24"/>
          <w:szCs w:val="24"/>
          <w:lang w:val="de-DE" w:eastAsia="de-DE"/>
        </w:rPr>
      </w:pPr>
    </w:p>
    <w:p w14:paraId="46424507" w14:textId="77777777" w:rsidR="00695CF5" w:rsidRPr="00695CF5" w:rsidRDefault="00695CF5" w:rsidP="00695CF5">
      <w:pPr>
        <w:spacing w:after="0" w:line="360" w:lineRule="auto"/>
        <w:rPr>
          <w:noProof/>
          <w:sz w:val="24"/>
          <w:szCs w:val="24"/>
          <w:lang w:val="de-DE" w:eastAsia="de-DE"/>
        </w:rPr>
      </w:pPr>
      <w:r w:rsidRPr="00695CF5">
        <w:rPr>
          <w:noProof/>
          <w:sz w:val="24"/>
          <w:szCs w:val="24"/>
          <w:lang w:val="de-DE" w:eastAsia="de-DE"/>
        </w:rPr>
        <w:drawing>
          <wp:inline distT="0" distB="0" distL="0" distR="0" wp14:anchorId="2F3C4426" wp14:editId="151D27C4">
            <wp:extent cx="2514600" cy="1396869"/>
            <wp:effectExtent l="0" t="0" r="0" b="635"/>
            <wp:docPr id="7" name="Grafik 7" descr="Ein Bild, das Werkzeug, hölzern, Holz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rafik 7" descr="Ein Bild, das Werkzeug, hölzern, Holz enthält.&#10;&#10;Automatisch generierte Beschreibung"/>
                    <pic:cNvPicPr/>
                  </pic:nvPicPr>
                  <pic:blipFill>
                    <a:blip r:embed="rId15" cstate="screen">
                      <a:extLst>
                        <a:ext uri="{28A0092B-C50C-407E-A947-70E740481C1C}">
                          <a14:useLocalDpi xmlns:a14="http://schemas.microsoft.com/office/drawing/2010/main"/>
                        </a:ext>
                      </a:extLst>
                    </a:blip>
                    <a:stretch>
                      <a:fillRect/>
                    </a:stretch>
                  </pic:blipFill>
                  <pic:spPr>
                    <a:xfrm>
                      <a:off x="0" y="0"/>
                      <a:ext cx="2567038" cy="1425999"/>
                    </a:xfrm>
                    <a:prstGeom prst="rect">
                      <a:avLst/>
                    </a:prstGeom>
                  </pic:spPr>
                </pic:pic>
              </a:graphicData>
            </a:graphic>
          </wp:inline>
        </w:drawing>
      </w:r>
    </w:p>
    <w:p w14:paraId="775F00D2" w14:textId="41A5E478" w:rsidR="00695CF5" w:rsidRDefault="00695CF5" w:rsidP="00695CF5">
      <w:pPr>
        <w:spacing w:after="0" w:line="360" w:lineRule="auto"/>
        <w:rPr>
          <w:sz w:val="24"/>
          <w:szCs w:val="24"/>
          <w:shd w:val="clear" w:color="auto" w:fill="FFFFFF"/>
          <w:lang w:val="de-DE"/>
        </w:rPr>
      </w:pPr>
      <w:r w:rsidRPr="00695CF5">
        <w:rPr>
          <w:rFonts w:cs="Arial"/>
          <w:sz w:val="24"/>
          <w:szCs w:val="24"/>
          <w:lang w:val="de-DE"/>
        </w:rPr>
        <w:t xml:space="preserve">Der </w:t>
      </w:r>
      <w:proofErr w:type="spellStart"/>
      <w:r w:rsidRPr="00695CF5">
        <w:rPr>
          <w:rFonts w:cs="Arial"/>
          <w:sz w:val="24"/>
          <w:szCs w:val="24"/>
          <w:lang w:val="de-DE"/>
        </w:rPr>
        <w:t>einkomponentige</w:t>
      </w:r>
      <w:proofErr w:type="spellEnd"/>
      <w:r w:rsidRPr="00695CF5">
        <w:rPr>
          <w:rFonts w:cs="Arial"/>
          <w:sz w:val="24"/>
          <w:szCs w:val="24"/>
          <w:lang w:val="de-DE"/>
        </w:rPr>
        <w:t xml:space="preserve"> </w:t>
      </w:r>
      <w:proofErr w:type="gramStart"/>
      <w:r w:rsidRPr="00695CF5">
        <w:rPr>
          <w:rFonts w:cs="Arial"/>
          <w:sz w:val="24"/>
          <w:szCs w:val="24"/>
          <w:lang w:val="de-DE"/>
        </w:rPr>
        <w:t>STP Parkettklebstoff</w:t>
      </w:r>
      <w:proofErr w:type="gramEnd"/>
      <w:r w:rsidRPr="00695CF5">
        <w:rPr>
          <w:rFonts w:cs="Arial"/>
          <w:sz w:val="24"/>
          <w:szCs w:val="24"/>
          <w:lang w:val="de-DE"/>
        </w:rPr>
        <w:t xml:space="preserve"> </w:t>
      </w:r>
      <w:proofErr w:type="spellStart"/>
      <w:proofErr w:type="gramStart"/>
      <w:r w:rsidRPr="00695CF5">
        <w:rPr>
          <w:rFonts w:cs="Arial"/>
          <w:sz w:val="24"/>
          <w:szCs w:val="24"/>
          <w:lang w:val="de-DE"/>
        </w:rPr>
        <w:t>weber.floor</w:t>
      </w:r>
      <w:proofErr w:type="spellEnd"/>
      <w:proofErr w:type="gramEnd"/>
      <w:r w:rsidRPr="00695CF5">
        <w:rPr>
          <w:rFonts w:cs="Arial"/>
          <w:sz w:val="24"/>
          <w:szCs w:val="24"/>
          <w:lang w:val="de-DE"/>
        </w:rPr>
        <w:t xml:space="preserve"> 4836 eignet sich </w:t>
      </w:r>
      <w:r w:rsidRPr="00695CF5">
        <w:rPr>
          <w:sz w:val="24"/>
          <w:szCs w:val="24"/>
          <w:shd w:val="clear" w:color="auto" w:fill="FFFFFF"/>
          <w:lang w:val="de-DE"/>
        </w:rPr>
        <w:t xml:space="preserve">für die Verlegung von normgerechtem Mosaikparkett, </w:t>
      </w:r>
      <w:proofErr w:type="spellStart"/>
      <w:r w:rsidRPr="00695CF5">
        <w:rPr>
          <w:sz w:val="24"/>
          <w:szCs w:val="24"/>
          <w:shd w:val="clear" w:color="auto" w:fill="FFFFFF"/>
          <w:lang w:val="de-DE"/>
        </w:rPr>
        <w:t>Hochkantlamellenparkett</w:t>
      </w:r>
      <w:proofErr w:type="spellEnd"/>
      <w:r w:rsidRPr="00695CF5">
        <w:rPr>
          <w:sz w:val="24"/>
          <w:szCs w:val="24"/>
          <w:shd w:val="clear" w:color="auto" w:fill="FFFFFF"/>
          <w:lang w:val="de-DE"/>
        </w:rPr>
        <w:t xml:space="preserve"> ab 10mm, Massivholz-</w:t>
      </w:r>
      <w:proofErr w:type="spellStart"/>
      <w:r w:rsidRPr="00695CF5">
        <w:rPr>
          <w:sz w:val="24"/>
          <w:szCs w:val="24"/>
          <w:shd w:val="clear" w:color="auto" w:fill="FFFFFF"/>
          <w:lang w:val="de-DE"/>
        </w:rPr>
        <w:t>Lamparkett</w:t>
      </w:r>
      <w:proofErr w:type="spellEnd"/>
      <w:r w:rsidRPr="00695CF5">
        <w:rPr>
          <w:sz w:val="24"/>
          <w:szCs w:val="24"/>
          <w:shd w:val="clear" w:color="auto" w:fill="FFFFFF"/>
          <w:lang w:val="de-DE"/>
        </w:rPr>
        <w:t xml:space="preserve">, Stabparkett, Massivdielen </w:t>
      </w:r>
      <w:r w:rsidR="001E5D11">
        <w:rPr>
          <w:sz w:val="24"/>
          <w:szCs w:val="24"/>
          <w:shd w:val="clear" w:color="auto" w:fill="FFFFFF"/>
          <w:lang w:val="de-DE"/>
        </w:rPr>
        <w:t>≥</w:t>
      </w:r>
      <w:r w:rsidRPr="00695CF5">
        <w:rPr>
          <w:sz w:val="24"/>
          <w:szCs w:val="24"/>
          <w:shd w:val="clear" w:color="auto" w:fill="FFFFFF"/>
          <w:lang w:val="de-DE"/>
        </w:rPr>
        <w:t xml:space="preserve"> 15mm mit Dicken- Breitenverhältnis max. 1:10 und Mehrschichtparkett. Foto: Saint-Gobain Weber</w:t>
      </w:r>
    </w:p>
    <w:p w14:paraId="6FC7CC9A" w14:textId="77777777" w:rsidR="007463F0" w:rsidRPr="00695CF5" w:rsidRDefault="007463F0" w:rsidP="00695CF5">
      <w:pPr>
        <w:spacing w:after="0" w:line="360" w:lineRule="auto"/>
        <w:rPr>
          <w:sz w:val="24"/>
          <w:szCs w:val="24"/>
          <w:lang w:val="de-DE"/>
        </w:rPr>
      </w:pPr>
    </w:p>
    <w:p w14:paraId="1E5169F1" w14:textId="77777777" w:rsidR="007463F0" w:rsidRDefault="007463F0" w:rsidP="007463F0">
      <w:pPr>
        <w:rPr>
          <w:rFonts w:cs="Arial"/>
          <w:b/>
          <w:bCs/>
          <w:sz w:val="20"/>
          <w:szCs w:val="20"/>
          <w:lang w:val="de-DE" w:eastAsia="de-DE"/>
        </w:rPr>
      </w:pPr>
      <w:r>
        <w:rPr>
          <w:noProof/>
        </w:rPr>
        <w:drawing>
          <wp:inline distT="0" distB="0" distL="0" distR="0" wp14:anchorId="7C28E63A" wp14:editId="481534C8">
            <wp:extent cx="2639683" cy="1710158"/>
            <wp:effectExtent l="0" t="0" r="8890" b="4445"/>
            <wp:docPr id="618590394" name="Grafik 618590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6"/>
                    <a:srcRect l="12462" t="3788" r="8624" b="20428"/>
                    <a:stretch/>
                  </pic:blipFill>
                  <pic:spPr bwMode="auto">
                    <a:xfrm>
                      <a:off x="0" y="0"/>
                      <a:ext cx="2663312" cy="1725466"/>
                    </a:xfrm>
                    <a:prstGeom prst="rect">
                      <a:avLst/>
                    </a:prstGeom>
                    <a:ln>
                      <a:noFill/>
                    </a:ln>
                    <a:extLst>
                      <a:ext uri="{53640926-AAD7-44D8-BBD7-CCE9431645EC}">
                        <a14:shadowObscured xmlns:a14="http://schemas.microsoft.com/office/drawing/2010/main"/>
                      </a:ext>
                    </a:extLst>
                  </pic:spPr>
                </pic:pic>
              </a:graphicData>
            </a:graphic>
          </wp:inline>
        </w:drawing>
      </w:r>
    </w:p>
    <w:p w14:paraId="345A02C4" w14:textId="487937D1" w:rsidR="007463F0" w:rsidRPr="007463F0" w:rsidRDefault="007463F0" w:rsidP="007463F0">
      <w:pPr>
        <w:spacing w:after="0" w:line="360" w:lineRule="auto"/>
        <w:rPr>
          <w:rFonts w:cs="Arial"/>
          <w:sz w:val="24"/>
          <w:szCs w:val="24"/>
          <w:lang w:val="de-DE"/>
        </w:rPr>
      </w:pPr>
      <w:r w:rsidRPr="007463F0">
        <w:rPr>
          <w:rFonts w:cs="Arial"/>
          <w:sz w:val="24"/>
          <w:szCs w:val="24"/>
          <w:lang w:val="de-DE"/>
        </w:rPr>
        <w:t xml:space="preserve">Die Misch- und Förderpumpe FMP 40 von Saint-Gobain Weber lässt sich auf der Baustelle einfach und mit wenig Personal händeln. Foto: Saint-Gobain Weber / </w:t>
      </w:r>
      <w:proofErr w:type="spellStart"/>
      <w:r w:rsidRPr="007463F0">
        <w:rPr>
          <w:rFonts w:cs="Arial"/>
          <w:sz w:val="24"/>
          <w:szCs w:val="24"/>
          <w:lang w:val="de-DE"/>
        </w:rPr>
        <w:t>FotoBehrendt</w:t>
      </w:r>
      <w:proofErr w:type="spellEnd"/>
    </w:p>
    <w:p w14:paraId="473820A0" w14:textId="77777777" w:rsidR="00695CF5" w:rsidRPr="007463F0" w:rsidRDefault="00695CF5" w:rsidP="007463F0">
      <w:pPr>
        <w:spacing w:after="0" w:line="360" w:lineRule="auto"/>
        <w:rPr>
          <w:rFonts w:cs="Arial"/>
          <w:sz w:val="24"/>
          <w:szCs w:val="24"/>
          <w:lang w:val="de-DE"/>
        </w:rPr>
      </w:pPr>
    </w:p>
    <w:sectPr w:rsidR="00695CF5" w:rsidRPr="007463F0" w:rsidSect="00D50E2C">
      <w:headerReference w:type="even" r:id="rId17"/>
      <w:headerReference w:type="default" r:id="rId18"/>
      <w:footerReference w:type="even" r:id="rId19"/>
      <w:footerReference w:type="default" r:id="rId20"/>
      <w:headerReference w:type="first" r:id="rId21"/>
      <w:footerReference w:type="first" r:id="rId22"/>
      <w:pgSz w:w="11906" w:h="16838" w:code="9"/>
      <w:pgMar w:top="2268" w:right="1134" w:bottom="1701" w:left="1134" w:header="567" w:footer="454"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69C9A2F" w14:textId="77777777" w:rsidR="00E049A8" w:rsidRDefault="00E049A8" w:rsidP="000D2398">
      <w:pPr>
        <w:spacing w:after="0" w:line="240" w:lineRule="auto"/>
      </w:pPr>
      <w:r>
        <w:separator/>
      </w:r>
    </w:p>
  </w:endnote>
  <w:endnote w:type="continuationSeparator" w:id="0">
    <w:p w14:paraId="379B5B31" w14:textId="77777777" w:rsidR="00E049A8" w:rsidRDefault="00E049A8" w:rsidP="000D239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inion Pro">
    <w:panose1 w:val="02040503050306020203"/>
    <w:charset w:val="00"/>
    <w:family w:val="roman"/>
    <w:notTrueType/>
    <w:pitch w:val="variable"/>
    <w:sig w:usb0="60000287" w:usb1="00000001" w:usb2="00000000" w:usb3="00000000" w:csb0="0000019F" w:csb1="00000000"/>
  </w:font>
  <w:font w:name="Arial (Headings)">
    <w:panose1 w:val="020B0604020202020204"/>
    <w:charset w:val="00"/>
    <w:family w:val="roman"/>
    <w:pitch w:val="default"/>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B06194" w14:textId="77777777" w:rsidR="009E4CC8" w:rsidRDefault="009E4CC8">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C05287" w14:textId="55D867EE" w:rsidR="005A3D76" w:rsidRPr="008D34A9" w:rsidRDefault="00822240" w:rsidP="00493D71">
    <w:pPr>
      <w:pStyle w:val="berschrift2"/>
      <w:spacing w:line="240" w:lineRule="auto"/>
      <w:rPr>
        <w:b/>
        <w:bCs/>
        <w:noProof/>
        <w:color w:val="auto"/>
        <w:sz w:val="16"/>
        <w:szCs w:val="20"/>
        <w:lang w:val="fr-FR"/>
      </w:rPr>
    </w:pPr>
    <w:bookmarkStart w:id="1" w:name="_Hlk142042876"/>
    <w:bookmarkStart w:id="2" w:name="_Hlk142042877"/>
    <w:r w:rsidRPr="00EE5A18">
      <w:rPr>
        <w:noProof/>
        <w:color w:val="auto"/>
        <w:lang w:val="fr-FR" w:eastAsia="fr-FR"/>
      </w:rPr>
      <w:drawing>
        <wp:anchor distT="0" distB="0" distL="114300" distR="114300" simplePos="0" relativeHeight="251658240" behindDoc="0" locked="0" layoutInCell="1" allowOverlap="1" wp14:anchorId="152769C2" wp14:editId="6733A0F2">
          <wp:simplePos x="0" y="0"/>
          <wp:positionH relativeFrom="margin">
            <wp:posOffset>2513965</wp:posOffset>
          </wp:positionH>
          <wp:positionV relativeFrom="page">
            <wp:posOffset>10117709</wp:posOffset>
          </wp:positionV>
          <wp:extent cx="1092481" cy="382246"/>
          <wp:effectExtent l="0" t="0" r="0" b="0"/>
          <wp:wrapNone/>
          <wp:docPr id="442464393" name="Image 3" descr="Une image contenant Police, logo, Graphique, text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8728593" name="Image 498728593" descr="Une image contenant Police, logo, Graphique, texte&#10;&#10;Description générée automatiquement"/>
                  <pic:cNvPicPr/>
                </pic:nvPicPr>
                <pic:blipFill>
                  <a:blip r:embed="rId1">
                    <a:extLst>
                      <a:ext uri="{28A0092B-C50C-407E-A947-70E740481C1C}">
                        <a14:useLocalDpi xmlns:a14="http://schemas.microsoft.com/office/drawing/2010/main" val="0"/>
                      </a:ext>
                    </a:extLst>
                  </a:blip>
                  <a:stretch>
                    <a:fillRect/>
                  </a:stretch>
                </pic:blipFill>
                <pic:spPr>
                  <a:xfrm>
                    <a:off x="0" y="0"/>
                    <a:ext cx="1092481" cy="382246"/>
                  </a:xfrm>
                  <a:prstGeom prst="rect">
                    <a:avLst/>
                  </a:prstGeom>
                </pic:spPr>
              </pic:pic>
            </a:graphicData>
          </a:graphic>
          <wp14:sizeRelH relativeFrom="margin">
            <wp14:pctWidth>0</wp14:pctWidth>
          </wp14:sizeRelH>
          <wp14:sizeRelV relativeFrom="margin">
            <wp14:pctHeight>0</wp14:pctHeight>
          </wp14:sizeRelV>
        </wp:anchor>
      </w:drawing>
    </w:r>
    <w:bookmarkEnd w:id="1"/>
    <w:bookmarkEnd w:id="2"/>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7C5613" w14:textId="36DFCADC" w:rsidR="008D34A9" w:rsidRPr="00FE08EB" w:rsidRDefault="00493D71" w:rsidP="00FE08EB">
    <w:pPr>
      <w:pStyle w:val="berschrift2"/>
      <w:spacing w:line="240" w:lineRule="auto"/>
      <w:jc w:val="center"/>
      <w:rPr>
        <w:b/>
        <w:bCs/>
        <w:noProof/>
        <w:color w:val="auto"/>
        <w:sz w:val="16"/>
        <w:szCs w:val="16"/>
        <w:lang w:val="en-GB"/>
      </w:rPr>
    </w:pPr>
    <w:r w:rsidRPr="008D34A9">
      <w:rPr>
        <w:b/>
        <w:bCs/>
        <w:noProof/>
        <w:color w:val="auto"/>
        <w:sz w:val="40"/>
        <w:szCs w:val="40"/>
        <w:lang w:val="en-GB"/>
      </w:rPr>
      <w:drawing>
        <wp:anchor distT="0" distB="0" distL="114300" distR="114300" simplePos="0" relativeHeight="251658243" behindDoc="0" locked="0" layoutInCell="1" allowOverlap="1" wp14:anchorId="192D0A65" wp14:editId="4AEF3BE9">
          <wp:simplePos x="0" y="0"/>
          <wp:positionH relativeFrom="margin">
            <wp:posOffset>2698115</wp:posOffset>
          </wp:positionH>
          <wp:positionV relativeFrom="page">
            <wp:posOffset>9901555</wp:posOffset>
          </wp:positionV>
          <wp:extent cx="720000" cy="298800"/>
          <wp:effectExtent l="0" t="0" r="4445" b="6350"/>
          <wp:wrapNone/>
          <wp:docPr id="2103465646" name="Image 6" descr="A logo with a city silhouet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3465646" name="Image 2103465646" descr="A logo with a city silhouette&#10;&#10;Description automatically generated"/>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20000" cy="2988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FE08EB" w:rsidRPr="00FE08EB">
      <w:t xml:space="preserve"> </w:t>
    </w:r>
    <w:r w:rsidR="004F1D21">
      <w:rPr>
        <w:b/>
        <w:bCs/>
        <w:noProof/>
        <w:color w:val="auto"/>
        <w:sz w:val="16"/>
        <w:szCs w:val="16"/>
        <w:lang w:val="en-GB"/>
      </w:rPr>
      <w:t>www.de.weber</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8228D8F" w14:textId="77777777" w:rsidR="00E049A8" w:rsidRDefault="00E049A8" w:rsidP="000D2398">
      <w:pPr>
        <w:spacing w:after="0" w:line="240" w:lineRule="auto"/>
      </w:pPr>
      <w:r>
        <w:separator/>
      </w:r>
    </w:p>
  </w:footnote>
  <w:footnote w:type="continuationSeparator" w:id="0">
    <w:p w14:paraId="1A677D40" w14:textId="77777777" w:rsidR="00E049A8" w:rsidRDefault="00E049A8" w:rsidP="000D2398">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B6D5BD" w14:textId="77777777" w:rsidR="009E4CC8" w:rsidRDefault="009E4CC8">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4FB45B" w14:textId="77777777" w:rsidR="00BE4A9C" w:rsidRPr="00822240" w:rsidRDefault="00BE4A9C" w:rsidP="00BE4A9C">
    <w:pPr>
      <w:pStyle w:val="Kopfzeile"/>
      <w:tabs>
        <w:tab w:val="clear" w:pos="4680"/>
        <w:tab w:val="clear" w:pos="9360"/>
        <w:tab w:val="left" w:pos="5745"/>
      </w:tabs>
      <w:ind w:left="-567"/>
      <w:rPr>
        <w:b/>
        <w:bCs/>
        <w:noProof/>
        <w:color w:val="5A4C40" w:themeColor="background2"/>
        <w:sz w:val="28"/>
        <w:szCs w:val="28"/>
        <w:lang w:val="en-GB"/>
      </w:rPr>
    </w:pPr>
    <w:r w:rsidRPr="00EE5A18">
      <w:rPr>
        <w:noProof/>
        <w:lang w:val="fr-FR" w:eastAsia="fr-FR"/>
      </w:rPr>
      <w:drawing>
        <wp:anchor distT="0" distB="0" distL="114300" distR="114300" simplePos="0" relativeHeight="251658244" behindDoc="0" locked="0" layoutInCell="1" allowOverlap="1" wp14:anchorId="641651AC" wp14:editId="47482680">
          <wp:simplePos x="0" y="0"/>
          <wp:positionH relativeFrom="page">
            <wp:posOffset>5118735</wp:posOffset>
          </wp:positionH>
          <wp:positionV relativeFrom="page">
            <wp:posOffset>336896</wp:posOffset>
          </wp:positionV>
          <wp:extent cx="1805003" cy="631547"/>
          <wp:effectExtent l="0" t="0" r="5080" b="0"/>
          <wp:wrapNone/>
          <wp:docPr id="1821375617" name="Image 4" descr="Une image contenant Police, logo, Graphique, text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8728593" name="Image 498728593" descr="Une image contenant Police, logo, Graphique, texte&#10;&#10;Description générée automatiquement"/>
                  <pic:cNvPicPr/>
                </pic:nvPicPr>
                <pic:blipFill>
                  <a:blip r:embed="rId1">
                    <a:extLst>
                      <a:ext uri="{28A0092B-C50C-407E-A947-70E740481C1C}">
                        <a14:useLocalDpi xmlns:a14="http://schemas.microsoft.com/office/drawing/2010/main" val="0"/>
                      </a:ext>
                    </a:extLst>
                  </a:blip>
                  <a:stretch>
                    <a:fillRect/>
                  </a:stretch>
                </pic:blipFill>
                <pic:spPr>
                  <a:xfrm>
                    <a:off x="0" y="0"/>
                    <a:ext cx="1805003" cy="631547"/>
                  </a:xfrm>
                  <a:prstGeom prst="rect">
                    <a:avLst/>
                  </a:prstGeom>
                </pic:spPr>
              </pic:pic>
            </a:graphicData>
          </a:graphic>
          <wp14:sizeRelH relativeFrom="margin">
            <wp14:pctWidth>0</wp14:pctWidth>
          </wp14:sizeRelH>
          <wp14:sizeRelV relativeFrom="margin">
            <wp14:pctHeight>0</wp14:pctHeight>
          </wp14:sizeRelV>
        </wp:anchor>
      </w:drawing>
    </w:r>
    <w:r w:rsidRPr="00822240">
      <w:rPr>
        <w:b/>
        <w:bCs/>
        <w:noProof/>
        <w:color w:val="5A4C40" w:themeColor="background2"/>
        <w:sz w:val="28"/>
        <w:szCs w:val="28"/>
        <w:lang w:val="en-GB"/>
      </w:rPr>
      <mc:AlternateContent>
        <mc:Choice Requires="wps">
          <w:drawing>
            <wp:anchor distT="0" distB="0" distL="114300" distR="114300" simplePos="0" relativeHeight="251658245" behindDoc="0" locked="0" layoutInCell="1" allowOverlap="1" wp14:anchorId="35F9CF5F" wp14:editId="4B95454E">
              <wp:simplePos x="0" y="0"/>
              <wp:positionH relativeFrom="page">
                <wp:align>left</wp:align>
              </wp:positionH>
              <wp:positionV relativeFrom="paragraph">
                <wp:posOffset>-361950</wp:posOffset>
              </wp:positionV>
              <wp:extent cx="7559675" cy="10194554"/>
              <wp:effectExtent l="0" t="0" r="3175" b="0"/>
              <wp:wrapNone/>
              <wp:docPr id="480544774" name="Forme libre 5"/>
              <wp:cNvGraphicFramePr/>
              <a:graphic xmlns:a="http://schemas.openxmlformats.org/drawingml/2006/main">
                <a:graphicData uri="http://schemas.microsoft.com/office/word/2010/wordprocessingShape">
                  <wps:wsp>
                    <wps:cNvSpPr/>
                    <wps:spPr>
                      <a:xfrm>
                        <a:off x="0" y="0"/>
                        <a:ext cx="7559675" cy="10194554"/>
                      </a:xfrm>
                      <a:custGeom>
                        <a:avLst/>
                        <a:gdLst>
                          <a:gd name="connsiteX0" fmla="*/ 215837 w 7559675"/>
                          <a:gd name="connsiteY0" fmla="*/ 1488141 h 10194554"/>
                          <a:gd name="connsiteX1" fmla="*/ 215837 w 7559675"/>
                          <a:gd name="connsiteY1" fmla="*/ 10152448 h 10194554"/>
                          <a:gd name="connsiteX2" fmla="*/ 0 w 7559675"/>
                          <a:gd name="connsiteY2" fmla="*/ 10194554 h 10194554"/>
                          <a:gd name="connsiteX3" fmla="*/ 0 w 7559675"/>
                          <a:gd name="connsiteY3" fmla="*/ 1603031 h 10194554"/>
                          <a:gd name="connsiteX4" fmla="*/ 0 w 7559675"/>
                          <a:gd name="connsiteY4" fmla="*/ 0 h 10194554"/>
                          <a:gd name="connsiteX5" fmla="*/ 7559675 w 7559675"/>
                          <a:gd name="connsiteY5" fmla="*/ 0 h 10194554"/>
                          <a:gd name="connsiteX6" fmla="*/ 7559675 w 7559675"/>
                          <a:gd name="connsiteY6" fmla="*/ 8719795 h 10194554"/>
                          <a:gd name="connsiteX7" fmla="*/ 7343837 w 7559675"/>
                          <a:gd name="connsiteY7" fmla="*/ 8761901 h 10194554"/>
                          <a:gd name="connsiteX8" fmla="*/ 7343837 w 7559675"/>
                          <a:gd name="connsiteY8" fmla="*/ 215906 h 10194554"/>
                          <a:gd name="connsiteX9" fmla="*/ 2605910 w 7559675"/>
                          <a:gd name="connsiteY9" fmla="*/ 215906 h 10194554"/>
                          <a:gd name="connsiteX10" fmla="*/ 3008625 w 7559675"/>
                          <a:gd name="connsiteY10" fmla="*/ 1541 h 10194554"/>
                          <a:gd name="connsiteX11" fmla="*/ 0 w 7559675"/>
                          <a:gd name="connsiteY11" fmla="*/ 1541 h 1019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59675" h="10194554">
                            <a:moveTo>
                              <a:pt x="215837" y="1488141"/>
                            </a:moveTo>
                            <a:lnTo>
                              <a:pt x="215837" y="10152448"/>
                            </a:lnTo>
                            <a:lnTo>
                              <a:pt x="0" y="10194554"/>
                            </a:lnTo>
                            <a:lnTo>
                              <a:pt x="0" y="1603031"/>
                            </a:lnTo>
                            <a:close/>
                            <a:moveTo>
                              <a:pt x="0" y="0"/>
                            </a:moveTo>
                            <a:lnTo>
                              <a:pt x="7559675" y="0"/>
                            </a:lnTo>
                            <a:lnTo>
                              <a:pt x="7559675" y="8719795"/>
                            </a:lnTo>
                            <a:lnTo>
                              <a:pt x="7343837" y="8761901"/>
                            </a:lnTo>
                            <a:lnTo>
                              <a:pt x="7343837" y="215906"/>
                            </a:lnTo>
                            <a:lnTo>
                              <a:pt x="2605910" y="215906"/>
                            </a:lnTo>
                            <a:lnTo>
                              <a:pt x="3008625" y="1541"/>
                            </a:lnTo>
                            <a:lnTo>
                              <a:pt x="0" y="1541"/>
                            </a:lnTo>
                            <a:close/>
                          </a:path>
                        </a:pathLst>
                      </a:cu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wrap="square" rtlCol="0" anchor="ctr">
                      <a:noAutofit/>
                    </wps:bodyPr>
                  </wps:wsp>
                </a:graphicData>
              </a:graphic>
            </wp:anchor>
          </w:drawing>
        </mc:Choice>
        <mc:Fallback>
          <w:pict>
            <v:shape w14:anchorId="1915B39D" id="Forme libre 5" o:spid="_x0000_s1026" style="position:absolute;margin-left:0;margin-top:-28.5pt;width:595.25pt;height:802.7pt;z-index:251682816;visibility:visible;mso-wrap-style:square;mso-wrap-distance-left:9pt;mso-wrap-distance-top:0;mso-wrap-distance-right:9pt;mso-wrap-distance-bottom:0;mso-position-horizontal:left;mso-position-horizontal-relative:page;mso-position-vertical:absolute;mso-position-vertical-relative:text;v-text-anchor:middle" coordsize="7559675,101945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FL2w6gMAAL0OAAAOAAAAZHJzL2Uyb0RvYy54bWysV0uP2zYQvhfofyB0LNCVZFuyZKw3KBKk&#10;l6INkhRoj1yKWgmgSJXk2t5/3+FLpr1pLC3qg6zHfPNxhvPi/bvTwNCBStULvk/yuyxBlBPR9Pxp&#10;n/z59ePPVYKUxrzBTHC6T16oSt49/PjD/XHc0ZXoBGuoRKCEq91x3Ced1uMuTRXp6IDVnRgph4+t&#10;kAPW8Cif0kbiI2gfWLrKsjI9CtmMUhCqFLz94D4mD1Z/21Ki/2hbRTVi+wTWpu1V2uujuaYP93j3&#10;JPHY9cQvA79hFQPuOZBOqj5gjdGz7F+pGnoihRKtviNiSEXb9oRaG8CaPLuy5kuHR2ptAeeocXKT&#10;+v/Ukt8PX8ZPEtxwHNVOwa2x4tTKwfzD+tDJOutlchY9aUTg5bYo6nJbJIjAtzzL601RbIw/0zOe&#10;PCv9KxVWFz78prRzdwN31lkN4niAqCCCc9Vr+hdsUTsw2IGfUrTKi2q9RUcUmDz4CvN3jMk3VZVv&#10;ctSheEWwLa+Y8jcwxRjQX6w2m2oG1Sqiym7bE4sHK2awrJexxOJ5ma2z9RyvbZaRXIrf3hSIpmn7&#10;/a7f9lcMymY4qnwLSQyqtnm9rYsZVNuYar1Zz4rnGFRty7zO5uwM1Nmz6+ZSxSBItzorZxhVR0yr&#10;MivqfEZQX4DmMuVxaq+zrCpXxe14uEDlxbxqEKf2DHPyWP4bHFADn0KVw10ofOTEfeWDO4RNi8xs&#10;1xiFMnU2LoNQVMMjVDhXVgFlyuYNMCwtBueLwFB8YvBqERhqSgxeLwJDrYjBoZXMsxlqQAwuFjFD&#10;bsfgchEYsjUGbxeBIf9icLUIDCkVg+tFYJMkMRqeF8XYdZBdRBlEP2ybD3UJM5iZvpidvnSCYPqS&#10;CYLp69FQ4t2ItcmQcIuO0WzRRaOFERjEgX4VVlSbjHEzgjXFt35vxlmQ8f8C+A7uEUEu/I+WwLkp&#10;tOE5oq6XXkkSJhS11p4XFhME75+/Xi4jjEBmz4JskAj/Tl8s6RvV1Vqu5F2vsC703Wa2vGsZ3xX3&#10;DcKqnyHui7zbUCjd39Xt9+a1WPA2xKEJLjuSTlFmgjMaS5VgffOxZ8wElT120PdMogOGkNWnUP8u&#10;pJitwlwYlEsa8yY9D9D2Tr8wanQy/pm2qG9MtNpif0WCCaFc5+5ThxvquIsMft78CWEtsQqN5hb4&#10;J91egTk3nQ0Iut0qvbyBUns0msCuC000bgWX4AlhmQXXE3jouZDfsoyBVZ7ZyQcnOdcYLz2K5uWT&#10;REc4gO0T9c8zlhQKhGbvhTuvYU46AQWDaMfAxS/PWrS9OUhYhzsF/gHOSNZD/jxnDmHxs5U6nzof&#10;/gUAAP//AwBQSwMEFAAGAAgAAAAhAAOzXJDgAAAACgEAAA8AAABkcnMvZG93bnJldi54bWxMj8FO&#10;wzAQRO9I/IO1SFxQ64Q2NIQ4FargwDGFquK2jZckIl6H2E3D3+Oeym1WM5p9k68n04mRBtdaVhDP&#10;IxDEldUt1wo+3l9nKQjnkTV2lknBLzlYF9dXOWbanrikcetrEUrYZaig8b7PpHRVQwbd3PbEwfuy&#10;g0EfzqGWesBTKDedvI+iB2mw5fChwZ42DVXf26NRgPVLebfb9Lu43L8l6adbmJ9xodTtzfT8BMLT&#10;5C9hOOMHdCgC08EeWTvRKQhDvIJZsgribMePUQLiEFSyTJcgi1z+n1D8AQAA//8DAFBLAQItABQA&#10;BgAIAAAAIQC2gziS/gAAAOEBAAATAAAAAAAAAAAAAAAAAAAAAABbQ29udGVudF9UeXBlc10ueG1s&#10;UEsBAi0AFAAGAAgAAAAhADj9If/WAAAAlAEAAAsAAAAAAAAAAAAAAAAALwEAAF9yZWxzLy5yZWxz&#10;UEsBAi0AFAAGAAgAAAAhAAYUvbDqAwAAvQ4AAA4AAAAAAAAAAAAAAAAALgIAAGRycy9lMm9Eb2Mu&#10;eG1sUEsBAi0AFAAGAAgAAAAhAAOzXJDgAAAACgEAAA8AAAAAAAAAAAAAAAAARAYAAGRycy9kb3du&#10;cmV2LnhtbFBLBQYAAAAABAAEAPMAAABRBwAAAAA=&#10;" path="m215837,1488141r,8664307l,10194554,,1603031,215837,1488141xm,l7559675,r,8719795l7343837,8761901r,-8545995l2605910,215906,3008625,1541,,1541,,xe" fillcolor="#ffeb00 [3215]" stroked="f" strokeweight="1pt">
              <v:stroke joinstyle="miter"/>
              <v:path arrowok="t" o:connecttype="custom" o:connectlocs="215837,1488141;215837,10152448;0,10194554;0,1603031;0,0;7559675,0;7559675,8719795;7343837,8761901;7343837,215906;2605910,215906;3008625,1541;0,1541" o:connectangles="0,0,0,0,0,0,0,0,0,0,0,0"/>
              <w10:wrap anchorx="page"/>
            </v:shape>
          </w:pict>
        </mc:Fallback>
      </mc:AlternateContent>
    </w:r>
    <w:r w:rsidRPr="00822240">
      <w:rPr>
        <w:b/>
        <w:bCs/>
        <w:noProof/>
        <w:color w:val="5A4C40" w:themeColor="background2"/>
        <w:sz w:val="28"/>
        <w:szCs w:val="28"/>
        <w:lang w:val="en-GB"/>
      </w:rPr>
      <w:t>PRESS</w:t>
    </w:r>
    <w:r>
      <w:rPr>
        <w:b/>
        <w:bCs/>
        <w:noProof/>
        <w:color w:val="5A4C40" w:themeColor="background2"/>
        <w:sz w:val="28"/>
        <w:szCs w:val="28"/>
        <w:lang w:val="en-GB"/>
      </w:rPr>
      <w:t>E</w:t>
    </w:r>
  </w:p>
  <w:p w14:paraId="1DC6D8BC" w14:textId="77777777" w:rsidR="00BE4A9C" w:rsidRPr="00822240" w:rsidRDefault="00BE4A9C" w:rsidP="00BE4A9C">
    <w:pPr>
      <w:pStyle w:val="Kopfzeile"/>
      <w:tabs>
        <w:tab w:val="clear" w:pos="4680"/>
        <w:tab w:val="clear" w:pos="9360"/>
        <w:tab w:val="left" w:pos="5745"/>
      </w:tabs>
      <w:ind w:left="-567"/>
      <w:rPr>
        <w:b/>
        <w:bCs/>
        <w:noProof/>
        <w:color w:val="5A4C40" w:themeColor="background2"/>
        <w:sz w:val="28"/>
        <w:szCs w:val="28"/>
        <w:lang w:val="en-GB"/>
      </w:rPr>
    </w:pPr>
    <w:r>
      <w:rPr>
        <w:b/>
        <w:bCs/>
        <w:noProof/>
        <w:color w:val="5A4C40" w:themeColor="background2"/>
        <w:sz w:val="28"/>
        <w:szCs w:val="28"/>
        <w:lang w:val="en-GB"/>
      </w:rPr>
      <w:t>MELDUNG</w:t>
    </w:r>
  </w:p>
  <w:p w14:paraId="7475479D" w14:textId="2F9C437B" w:rsidR="006B5242" w:rsidRPr="00BE4A9C" w:rsidRDefault="006B5242" w:rsidP="00BE4A9C">
    <w:pPr>
      <w:pStyle w:val="Kopfzeile"/>
      <w:ind w:left="-567"/>
      <w:rPr>
        <w:lang w:val="en-GB"/>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3C800E" w14:textId="475E3D66" w:rsidR="00493D71" w:rsidRPr="00C72781" w:rsidRDefault="00822240" w:rsidP="00493D71">
    <w:pPr>
      <w:pStyle w:val="Kopfzeile"/>
      <w:tabs>
        <w:tab w:val="clear" w:pos="4680"/>
        <w:tab w:val="clear" w:pos="9360"/>
        <w:tab w:val="left" w:pos="5745"/>
      </w:tabs>
      <w:ind w:left="-567"/>
      <w:rPr>
        <w:b/>
        <w:bCs/>
        <w:noProof/>
        <w:color w:val="5A4C40" w:themeColor="background2"/>
        <w:sz w:val="28"/>
        <w:szCs w:val="28"/>
        <w:lang w:val="de-DE"/>
      </w:rPr>
    </w:pPr>
    <w:r w:rsidRPr="00EE5A18">
      <w:rPr>
        <w:noProof/>
        <w:lang w:val="fr-FR" w:eastAsia="fr-FR"/>
      </w:rPr>
      <w:drawing>
        <wp:anchor distT="0" distB="0" distL="114300" distR="114300" simplePos="0" relativeHeight="251658241" behindDoc="0" locked="0" layoutInCell="1" allowOverlap="1" wp14:anchorId="47654675" wp14:editId="36989E8B">
          <wp:simplePos x="0" y="0"/>
          <wp:positionH relativeFrom="page">
            <wp:posOffset>5118735</wp:posOffset>
          </wp:positionH>
          <wp:positionV relativeFrom="page">
            <wp:posOffset>336896</wp:posOffset>
          </wp:positionV>
          <wp:extent cx="1805003" cy="631547"/>
          <wp:effectExtent l="0" t="0" r="5080" b="0"/>
          <wp:wrapNone/>
          <wp:docPr id="498728593" name="Image 4" descr="Une image contenant Police, logo, Graphique, text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8728593" name="Image 498728593" descr="Une image contenant Police, logo, Graphique, texte&#10;&#10;Description générée automatiquement"/>
                  <pic:cNvPicPr/>
                </pic:nvPicPr>
                <pic:blipFill>
                  <a:blip r:embed="rId1">
                    <a:extLst>
                      <a:ext uri="{28A0092B-C50C-407E-A947-70E740481C1C}">
                        <a14:useLocalDpi xmlns:a14="http://schemas.microsoft.com/office/drawing/2010/main" val="0"/>
                      </a:ext>
                    </a:extLst>
                  </a:blip>
                  <a:stretch>
                    <a:fillRect/>
                  </a:stretch>
                </pic:blipFill>
                <pic:spPr>
                  <a:xfrm>
                    <a:off x="0" y="0"/>
                    <a:ext cx="1805003" cy="631547"/>
                  </a:xfrm>
                  <a:prstGeom prst="rect">
                    <a:avLst/>
                  </a:prstGeom>
                </pic:spPr>
              </pic:pic>
            </a:graphicData>
          </a:graphic>
          <wp14:sizeRelH relativeFrom="margin">
            <wp14:pctWidth>0</wp14:pctWidth>
          </wp14:sizeRelH>
          <wp14:sizeRelV relativeFrom="margin">
            <wp14:pctHeight>0</wp14:pctHeight>
          </wp14:sizeRelV>
        </wp:anchor>
      </w:drawing>
    </w:r>
    <w:r w:rsidR="00493D71" w:rsidRPr="00822240">
      <w:rPr>
        <w:b/>
        <w:bCs/>
        <w:noProof/>
        <w:color w:val="5A4C40" w:themeColor="background2"/>
        <w:sz w:val="28"/>
        <w:szCs w:val="28"/>
        <w:lang w:val="en-GB"/>
      </w:rPr>
      <mc:AlternateContent>
        <mc:Choice Requires="wps">
          <w:drawing>
            <wp:anchor distT="0" distB="0" distL="114300" distR="114300" simplePos="0" relativeHeight="251658242" behindDoc="0" locked="0" layoutInCell="1" allowOverlap="1" wp14:anchorId="3B5ED322" wp14:editId="326BAE66">
              <wp:simplePos x="0" y="0"/>
              <wp:positionH relativeFrom="page">
                <wp:align>left</wp:align>
              </wp:positionH>
              <wp:positionV relativeFrom="paragraph">
                <wp:posOffset>-361950</wp:posOffset>
              </wp:positionV>
              <wp:extent cx="7559675" cy="10194554"/>
              <wp:effectExtent l="0" t="0" r="3175" b="0"/>
              <wp:wrapNone/>
              <wp:docPr id="161558706" name="Forme libre 5"/>
              <wp:cNvGraphicFramePr/>
              <a:graphic xmlns:a="http://schemas.openxmlformats.org/drawingml/2006/main">
                <a:graphicData uri="http://schemas.microsoft.com/office/word/2010/wordprocessingShape">
                  <wps:wsp>
                    <wps:cNvSpPr/>
                    <wps:spPr>
                      <a:xfrm>
                        <a:off x="0" y="0"/>
                        <a:ext cx="7559675" cy="10194554"/>
                      </a:xfrm>
                      <a:custGeom>
                        <a:avLst/>
                        <a:gdLst>
                          <a:gd name="connsiteX0" fmla="*/ 215837 w 7559675"/>
                          <a:gd name="connsiteY0" fmla="*/ 1488141 h 10194554"/>
                          <a:gd name="connsiteX1" fmla="*/ 215837 w 7559675"/>
                          <a:gd name="connsiteY1" fmla="*/ 10152448 h 10194554"/>
                          <a:gd name="connsiteX2" fmla="*/ 0 w 7559675"/>
                          <a:gd name="connsiteY2" fmla="*/ 10194554 h 10194554"/>
                          <a:gd name="connsiteX3" fmla="*/ 0 w 7559675"/>
                          <a:gd name="connsiteY3" fmla="*/ 1603031 h 10194554"/>
                          <a:gd name="connsiteX4" fmla="*/ 0 w 7559675"/>
                          <a:gd name="connsiteY4" fmla="*/ 0 h 10194554"/>
                          <a:gd name="connsiteX5" fmla="*/ 7559675 w 7559675"/>
                          <a:gd name="connsiteY5" fmla="*/ 0 h 10194554"/>
                          <a:gd name="connsiteX6" fmla="*/ 7559675 w 7559675"/>
                          <a:gd name="connsiteY6" fmla="*/ 8719795 h 10194554"/>
                          <a:gd name="connsiteX7" fmla="*/ 7343837 w 7559675"/>
                          <a:gd name="connsiteY7" fmla="*/ 8761901 h 10194554"/>
                          <a:gd name="connsiteX8" fmla="*/ 7343837 w 7559675"/>
                          <a:gd name="connsiteY8" fmla="*/ 215906 h 10194554"/>
                          <a:gd name="connsiteX9" fmla="*/ 2605910 w 7559675"/>
                          <a:gd name="connsiteY9" fmla="*/ 215906 h 10194554"/>
                          <a:gd name="connsiteX10" fmla="*/ 3008625 w 7559675"/>
                          <a:gd name="connsiteY10" fmla="*/ 1541 h 10194554"/>
                          <a:gd name="connsiteX11" fmla="*/ 0 w 7559675"/>
                          <a:gd name="connsiteY11" fmla="*/ 1541 h 1019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59675" h="10194554">
                            <a:moveTo>
                              <a:pt x="215837" y="1488141"/>
                            </a:moveTo>
                            <a:lnTo>
                              <a:pt x="215837" y="10152448"/>
                            </a:lnTo>
                            <a:lnTo>
                              <a:pt x="0" y="10194554"/>
                            </a:lnTo>
                            <a:lnTo>
                              <a:pt x="0" y="1603031"/>
                            </a:lnTo>
                            <a:close/>
                            <a:moveTo>
                              <a:pt x="0" y="0"/>
                            </a:moveTo>
                            <a:lnTo>
                              <a:pt x="7559675" y="0"/>
                            </a:lnTo>
                            <a:lnTo>
                              <a:pt x="7559675" y="8719795"/>
                            </a:lnTo>
                            <a:lnTo>
                              <a:pt x="7343837" y="8761901"/>
                            </a:lnTo>
                            <a:lnTo>
                              <a:pt x="7343837" y="215906"/>
                            </a:lnTo>
                            <a:lnTo>
                              <a:pt x="2605910" y="215906"/>
                            </a:lnTo>
                            <a:lnTo>
                              <a:pt x="3008625" y="1541"/>
                            </a:lnTo>
                            <a:lnTo>
                              <a:pt x="0" y="1541"/>
                            </a:lnTo>
                            <a:close/>
                          </a:path>
                        </a:pathLst>
                      </a:cu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wrap="square" rtlCol="0" anchor="ctr">
                      <a:noAutofit/>
                    </wps:bodyPr>
                  </wps:wsp>
                </a:graphicData>
              </a:graphic>
            </wp:anchor>
          </w:drawing>
        </mc:Choice>
        <mc:Fallback>
          <w:pict>
            <v:shape w14:anchorId="131A988D" id="Forme libre 5" o:spid="_x0000_s1026" style="position:absolute;margin-left:0;margin-top:-28.5pt;width:595.25pt;height:802.7pt;z-index:251676672;visibility:visible;mso-wrap-style:square;mso-wrap-distance-left:9pt;mso-wrap-distance-top:0;mso-wrap-distance-right:9pt;mso-wrap-distance-bottom:0;mso-position-horizontal:left;mso-position-horizontal-relative:page;mso-position-vertical:absolute;mso-position-vertical-relative:text;v-text-anchor:middle" coordsize="7559675,101945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FL2w6gMAAL0OAAAOAAAAZHJzL2Uyb0RvYy54bWysV0uP2zYQvhfofyB0LNCVZFuyZKw3KBKk&#10;l6INkhRoj1yKWgmgSJXk2t5/3+FLpr1pLC3qg6zHfPNxhvPi/bvTwNCBStULvk/yuyxBlBPR9Pxp&#10;n/z59ePPVYKUxrzBTHC6T16oSt49/PjD/XHc0ZXoBGuoRKCEq91x3Ced1uMuTRXp6IDVnRgph4+t&#10;kAPW8Cif0kbiI2gfWLrKsjI9CtmMUhCqFLz94D4mD1Z/21Ki/2hbRTVi+wTWpu1V2uujuaYP93j3&#10;JPHY9cQvA79hFQPuOZBOqj5gjdGz7F+pGnoihRKtviNiSEXb9oRaG8CaPLuy5kuHR2ptAeeocXKT&#10;+v/Ukt8PX8ZPEtxwHNVOwa2x4tTKwfzD+tDJOutlchY9aUTg5bYo6nJbJIjAtzzL601RbIw/0zOe&#10;PCv9KxVWFz78prRzdwN31lkN4niAqCCCc9Vr+hdsUTsw2IGfUrTKi2q9RUcUmDz4CvN3jMk3VZVv&#10;ctSheEWwLa+Y8jcwxRjQX6w2m2oG1Sqiym7bE4sHK2awrJexxOJ5ma2z9RyvbZaRXIrf3hSIpmn7&#10;/a7f9lcMymY4qnwLSQyqtnm9rYsZVNuYar1Zz4rnGFRty7zO5uwM1Nmz6+ZSxSBItzorZxhVR0yr&#10;MivqfEZQX4DmMuVxaq+zrCpXxe14uEDlxbxqEKf2DHPyWP4bHFADn0KVw10ofOTEfeWDO4RNi8xs&#10;1xiFMnU2LoNQVMMjVDhXVgFlyuYNMCwtBueLwFB8YvBqERhqSgxeLwJDrYjBoZXMsxlqQAwuFjFD&#10;bsfgchEYsjUGbxeBIf9icLUIDCkVg+tFYJMkMRqeF8XYdZBdRBlEP2ybD3UJM5iZvpidvnSCYPqS&#10;CYLp69FQ4t2ItcmQcIuO0WzRRaOFERjEgX4VVlSbjHEzgjXFt35vxlmQ8f8C+A7uEUEu/I+WwLkp&#10;tOE5oq6XXkkSJhS11p4XFhME75+/Xi4jjEBmz4JskAj/Tl8s6RvV1Vqu5F2vsC703Wa2vGsZ3xX3&#10;DcKqnyHui7zbUCjd39Xt9+a1WPA2xKEJLjuSTlFmgjMaS5VgffOxZ8wElT120PdMogOGkNWnUP8u&#10;pJitwlwYlEsa8yY9D9D2Tr8wanQy/pm2qG9MtNpif0WCCaFc5+5ThxvquIsMft78CWEtsQqN5hb4&#10;J91egTk3nQ0Iut0qvbyBUns0msCuC000bgWX4AlhmQXXE3jouZDfsoyBVZ7ZyQcnOdcYLz2K5uWT&#10;REc4gO0T9c8zlhQKhGbvhTuvYU46AQWDaMfAxS/PWrS9OUhYhzsF/gHOSNZD/jxnDmHxs5U6nzof&#10;/gUAAP//AwBQSwMEFAAGAAgAAAAhAAOzXJDgAAAACgEAAA8AAABkcnMvZG93bnJldi54bWxMj8FO&#10;wzAQRO9I/IO1SFxQ64Q2NIQ4FargwDGFquK2jZckIl6H2E3D3+Oeym1WM5p9k68n04mRBtdaVhDP&#10;IxDEldUt1wo+3l9nKQjnkTV2lknBLzlYF9dXOWbanrikcetrEUrYZaig8b7PpHRVQwbd3PbEwfuy&#10;g0EfzqGWesBTKDedvI+iB2mw5fChwZ42DVXf26NRgPVLebfb9Lu43L8l6adbmJ9xodTtzfT8BMLT&#10;5C9hOOMHdCgC08EeWTvRKQhDvIJZsgribMePUQLiEFSyTJcgi1z+n1D8AQAA//8DAFBLAQItABQA&#10;BgAIAAAAIQC2gziS/gAAAOEBAAATAAAAAAAAAAAAAAAAAAAAAABbQ29udGVudF9UeXBlc10ueG1s&#10;UEsBAi0AFAAGAAgAAAAhADj9If/WAAAAlAEAAAsAAAAAAAAAAAAAAAAALwEAAF9yZWxzLy5yZWxz&#10;UEsBAi0AFAAGAAgAAAAhAAYUvbDqAwAAvQ4AAA4AAAAAAAAAAAAAAAAALgIAAGRycy9lMm9Eb2Mu&#10;eG1sUEsBAi0AFAAGAAgAAAAhAAOzXJDgAAAACgEAAA8AAAAAAAAAAAAAAAAARAYAAGRycy9kb3du&#10;cmV2LnhtbFBLBQYAAAAABAAEAPMAAABRBwAAAAA=&#10;" path="m215837,1488141r,8664307l,10194554,,1603031,215837,1488141xm,l7559675,r,8719795l7343837,8761901r,-8545995l2605910,215906,3008625,1541,,1541,,xe" fillcolor="#ffeb00 [3215]" stroked="f" strokeweight="1pt">
              <v:stroke joinstyle="miter"/>
              <v:path arrowok="t" o:connecttype="custom" o:connectlocs="215837,1488141;215837,10152448;0,10194554;0,1603031;0,0;7559675,0;7559675,8719795;7343837,8761901;7343837,215906;2605910,215906;3008625,1541;0,1541" o:connectangles="0,0,0,0,0,0,0,0,0,0,0,0"/>
              <w10:wrap anchorx="page"/>
            </v:shape>
          </w:pict>
        </mc:Fallback>
      </mc:AlternateContent>
    </w:r>
    <w:r w:rsidR="00493D71" w:rsidRPr="00C72781">
      <w:rPr>
        <w:b/>
        <w:bCs/>
        <w:noProof/>
        <w:color w:val="5A4C40" w:themeColor="background2"/>
        <w:sz w:val="28"/>
        <w:szCs w:val="28"/>
        <w:lang w:val="de-DE"/>
      </w:rPr>
      <w:t>PRESS</w:t>
    </w:r>
    <w:r w:rsidR="00BE4A9C" w:rsidRPr="00C72781">
      <w:rPr>
        <w:b/>
        <w:bCs/>
        <w:noProof/>
        <w:color w:val="5A4C40" w:themeColor="background2"/>
        <w:sz w:val="28"/>
        <w:szCs w:val="28"/>
        <w:lang w:val="de-DE"/>
      </w:rPr>
      <w:t>E</w:t>
    </w:r>
  </w:p>
  <w:p w14:paraId="76097A0A" w14:textId="07A2B818" w:rsidR="00493D71" w:rsidRPr="00C72781" w:rsidRDefault="00BE4A9C" w:rsidP="00493D71">
    <w:pPr>
      <w:pStyle w:val="Kopfzeile"/>
      <w:tabs>
        <w:tab w:val="clear" w:pos="4680"/>
        <w:tab w:val="clear" w:pos="9360"/>
        <w:tab w:val="left" w:pos="5745"/>
      </w:tabs>
      <w:ind w:left="-567"/>
      <w:rPr>
        <w:b/>
        <w:bCs/>
        <w:noProof/>
        <w:color w:val="5A4C40" w:themeColor="background2"/>
        <w:sz w:val="28"/>
        <w:szCs w:val="28"/>
        <w:lang w:val="de-DE"/>
      </w:rPr>
    </w:pPr>
    <w:r w:rsidRPr="00C72781">
      <w:rPr>
        <w:b/>
        <w:bCs/>
        <w:noProof/>
        <w:color w:val="5A4C40" w:themeColor="background2"/>
        <w:sz w:val="28"/>
        <w:szCs w:val="28"/>
        <w:lang w:val="de-DE"/>
      </w:rPr>
      <w:t>MELDUNG</w:t>
    </w:r>
  </w:p>
  <w:p w14:paraId="0BCBB615" w14:textId="14B8993C" w:rsidR="005D111C" w:rsidRPr="00C72781" w:rsidRDefault="007B3273" w:rsidP="00D135D6">
    <w:pPr>
      <w:pStyle w:val="Kopfzeile"/>
      <w:tabs>
        <w:tab w:val="clear" w:pos="4680"/>
        <w:tab w:val="clear" w:pos="9360"/>
        <w:tab w:val="left" w:pos="2025"/>
        <w:tab w:val="left" w:pos="4545"/>
      </w:tabs>
      <w:ind w:left="-567"/>
      <w:rPr>
        <w:lang w:val="de-DE"/>
      </w:rPr>
    </w:pPr>
    <w:r w:rsidRPr="00C72781">
      <w:rPr>
        <w:lang w:val="de-DE"/>
      </w:rPr>
      <w:tab/>
    </w:r>
    <w:r w:rsidRPr="00C72781">
      <w:rPr>
        <w:lang w:val="de-DE"/>
      </w:rPr>
      <w:tab/>
    </w:r>
  </w:p>
</w:hdr>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0"/>
  <w:proofState w:spelling="clean" w:grammar="clean"/>
  <w:defaultTabStop w:val="1985"/>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42DF8"/>
    <w:rsid w:val="0001338C"/>
    <w:rsid w:val="00013679"/>
    <w:rsid w:val="00021720"/>
    <w:rsid w:val="00024F5B"/>
    <w:rsid w:val="000419F7"/>
    <w:rsid w:val="00041CBC"/>
    <w:rsid w:val="000423B2"/>
    <w:rsid w:val="00042F06"/>
    <w:rsid w:val="000464FA"/>
    <w:rsid w:val="00056C05"/>
    <w:rsid w:val="00057208"/>
    <w:rsid w:val="00061CE8"/>
    <w:rsid w:val="00064520"/>
    <w:rsid w:val="00067602"/>
    <w:rsid w:val="00067728"/>
    <w:rsid w:val="0007308B"/>
    <w:rsid w:val="00081F15"/>
    <w:rsid w:val="000820B8"/>
    <w:rsid w:val="0009100B"/>
    <w:rsid w:val="000A446F"/>
    <w:rsid w:val="000A45EF"/>
    <w:rsid w:val="000B2EFD"/>
    <w:rsid w:val="000B6694"/>
    <w:rsid w:val="000C3443"/>
    <w:rsid w:val="000D0DD5"/>
    <w:rsid w:val="000D2286"/>
    <w:rsid w:val="000D2398"/>
    <w:rsid w:val="000D275F"/>
    <w:rsid w:val="000E05A1"/>
    <w:rsid w:val="000E23FA"/>
    <w:rsid w:val="000E3DB8"/>
    <w:rsid w:val="000E4C8E"/>
    <w:rsid w:val="001037C7"/>
    <w:rsid w:val="00103BFD"/>
    <w:rsid w:val="001116D5"/>
    <w:rsid w:val="00111786"/>
    <w:rsid w:val="00112813"/>
    <w:rsid w:val="0012709B"/>
    <w:rsid w:val="00127141"/>
    <w:rsid w:val="0013398E"/>
    <w:rsid w:val="00134056"/>
    <w:rsid w:val="001500B0"/>
    <w:rsid w:val="001501BE"/>
    <w:rsid w:val="00155202"/>
    <w:rsid w:val="00157887"/>
    <w:rsid w:val="0016619E"/>
    <w:rsid w:val="0018322D"/>
    <w:rsid w:val="00186DE7"/>
    <w:rsid w:val="00195574"/>
    <w:rsid w:val="00196616"/>
    <w:rsid w:val="001A0462"/>
    <w:rsid w:val="001B19C5"/>
    <w:rsid w:val="001B283C"/>
    <w:rsid w:val="001C4A92"/>
    <w:rsid w:val="001C78A5"/>
    <w:rsid w:val="001E5D11"/>
    <w:rsid w:val="001E641D"/>
    <w:rsid w:val="001E7454"/>
    <w:rsid w:val="002000AC"/>
    <w:rsid w:val="00204958"/>
    <w:rsid w:val="00213456"/>
    <w:rsid w:val="002175AD"/>
    <w:rsid w:val="002248D0"/>
    <w:rsid w:val="00224F39"/>
    <w:rsid w:val="0023589A"/>
    <w:rsid w:val="00245769"/>
    <w:rsid w:val="0026075D"/>
    <w:rsid w:val="00266518"/>
    <w:rsid w:val="00266BEB"/>
    <w:rsid w:val="002758A3"/>
    <w:rsid w:val="00285641"/>
    <w:rsid w:val="002859DC"/>
    <w:rsid w:val="00286397"/>
    <w:rsid w:val="002B36C2"/>
    <w:rsid w:val="002C0B79"/>
    <w:rsid w:val="002C7D11"/>
    <w:rsid w:val="002D29B8"/>
    <w:rsid w:val="002D76DD"/>
    <w:rsid w:val="002F0A76"/>
    <w:rsid w:val="002F1004"/>
    <w:rsid w:val="00304B3F"/>
    <w:rsid w:val="00306417"/>
    <w:rsid w:val="00310661"/>
    <w:rsid w:val="0031507D"/>
    <w:rsid w:val="00317325"/>
    <w:rsid w:val="00321942"/>
    <w:rsid w:val="00321B85"/>
    <w:rsid w:val="00330F9D"/>
    <w:rsid w:val="003359B8"/>
    <w:rsid w:val="0033753E"/>
    <w:rsid w:val="00356745"/>
    <w:rsid w:val="00363C26"/>
    <w:rsid w:val="00376E4B"/>
    <w:rsid w:val="00377572"/>
    <w:rsid w:val="003B3BB5"/>
    <w:rsid w:val="003C538F"/>
    <w:rsid w:val="003C7235"/>
    <w:rsid w:val="003D04A8"/>
    <w:rsid w:val="003D1BD1"/>
    <w:rsid w:val="003D3E32"/>
    <w:rsid w:val="003D5457"/>
    <w:rsid w:val="003E0B3E"/>
    <w:rsid w:val="003E1535"/>
    <w:rsid w:val="003E687E"/>
    <w:rsid w:val="003E7B63"/>
    <w:rsid w:val="003F074F"/>
    <w:rsid w:val="003F27F1"/>
    <w:rsid w:val="00407830"/>
    <w:rsid w:val="00410B9E"/>
    <w:rsid w:val="00413A2F"/>
    <w:rsid w:val="00413A4F"/>
    <w:rsid w:val="00417C0F"/>
    <w:rsid w:val="00422410"/>
    <w:rsid w:val="00424C64"/>
    <w:rsid w:val="0042702D"/>
    <w:rsid w:val="004326A3"/>
    <w:rsid w:val="0045572E"/>
    <w:rsid w:val="00460CCC"/>
    <w:rsid w:val="00462B52"/>
    <w:rsid w:val="00475D84"/>
    <w:rsid w:val="00482996"/>
    <w:rsid w:val="00492B69"/>
    <w:rsid w:val="00493D71"/>
    <w:rsid w:val="004A2ADD"/>
    <w:rsid w:val="004A5FE8"/>
    <w:rsid w:val="004B60AD"/>
    <w:rsid w:val="004B674D"/>
    <w:rsid w:val="004C40C1"/>
    <w:rsid w:val="004D1587"/>
    <w:rsid w:val="004D29AB"/>
    <w:rsid w:val="004E10C9"/>
    <w:rsid w:val="004E597B"/>
    <w:rsid w:val="004F1D21"/>
    <w:rsid w:val="005022D0"/>
    <w:rsid w:val="00506ADF"/>
    <w:rsid w:val="00510308"/>
    <w:rsid w:val="005163C9"/>
    <w:rsid w:val="00516820"/>
    <w:rsid w:val="00526F53"/>
    <w:rsid w:val="00532D0C"/>
    <w:rsid w:val="00532FE7"/>
    <w:rsid w:val="00533A52"/>
    <w:rsid w:val="00534C69"/>
    <w:rsid w:val="00542CCE"/>
    <w:rsid w:val="0054661F"/>
    <w:rsid w:val="0055073A"/>
    <w:rsid w:val="00555469"/>
    <w:rsid w:val="00555EEC"/>
    <w:rsid w:val="0056141E"/>
    <w:rsid w:val="005644AA"/>
    <w:rsid w:val="00583E68"/>
    <w:rsid w:val="0058607A"/>
    <w:rsid w:val="005915AA"/>
    <w:rsid w:val="005A2CFE"/>
    <w:rsid w:val="005A3D76"/>
    <w:rsid w:val="005A7105"/>
    <w:rsid w:val="005B0E90"/>
    <w:rsid w:val="005B3361"/>
    <w:rsid w:val="005B4033"/>
    <w:rsid w:val="005C042F"/>
    <w:rsid w:val="005C257E"/>
    <w:rsid w:val="005C5EE9"/>
    <w:rsid w:val="005D111C"/>
    <w:rsid w:val="005D23B2"/>
    <w:rsid w:val="005E08D8"/>
    <w:rsid w:val="005E0CD2"/>
    <w:rsid w:val="006132A4"/>
    <w:rsid w:val="00616FE1"/>
    <w:rsid w:val="006226D5"/>
    <w:rsid w:val="00623250"/>
    <w:rsid w:val="00623D1A"/>
    <w:rsid w:val="0062613B"/>
    <w:rsid w:val="006372A1"/>
    <w:rsid w:val="00643797"/>
    <w:rsid w:val="00645F0D"/>
    <w:rsid w:val="00647C15"/>
    <w:rsid w:val="00647C2E"/>
    <w:rsid w:val="00655E1A"/>
    <w:rsid w:val="00664AF9"/>
    <w:rsid w:val="00665C42"/>
    <w:rsid w:val="006741A8"/>
    <w:rsid w:val="0068050E"/>
    <w:rsid w:val="00685E4B"/>
    <w:rsid w:val="00692547"/>
    <w:rsid w:val="00692FCD"/>
    <w:rsid w:val="00694983"/>
    <w:rsid w:val="00695CF5"/>
    <w:rsid w:val="006A57F9"/>
    <w:rsid w:val="006A59CB"/>
    <w:rsid w:val="006A6DCC"/>
    <w:rsid w:val="006B1DD2"/>
    <w:rsid w:val="006B5242"/>
    <w:rsid w:val="006B535B"/>
    <w:rsid w:val="006B559B"/>
    <w:rsid w:val="006C1100"/>
    <w:rsid w:val="006D284E"/>
    <w:rsid w:val="006D3476"/>
    <w:rsid w:val="006E2654"/>
    <w:rsid w:val="006E60F8"/>
    <w:rsid w:val="006F2B82"/>
    <w:rsid w:val="006F2F3C"/>
    <w:rsid w:val="00700D2D"/>
    <w:rsid w:val="007070AC"/>
    <w:rsid w:val="00712C15"/>
    <w:rsid w:val="00716599"/>
    <w:rsid w:val="00721E36"/>
    <w:rsid w:val="007308B1"/>
    <w:rsid w:val="00743CFA"/>
    <w:rsid w:val="007449E2"/>
    <w:rsid w:val="007463F0"/>
    <w:rsid w:val="007517F2"/>
    <w:rsid w:val="007660C8"/>
    <w:rsid w:val="00786762"/>
    <w:rsid w:val="00786BAF"/>
    <w:rsid w:val="0079086A"/>
    <w:rsid w:val="0079723F"/>
    <w:rsid w:val="007B2986"/>
    <w:rsid w:val="007B3273"/>
    <w:rsid w:val="007B6D3E"/>
    <w:rsid w:val="007C314B"/>
    <w:rsid w:val="007C671A"/>
    <w:rsid w:val="007D749E"/>
    <w:rsid w:val="00803E1D"/>
    <w:rsid w:val="0081099A"/>
    <w:rsid w:val="00812B4C"/>
    <w:rsid w:val="00812E7D"/>
    <w:rsid w:val="00814912"/>
    <w:rsid w:val="00822240"/>
    <w:rsid w:val="0082691C"/>
    <w:rsid w:val="00844AEB"/>
    <w:rsid w:val="008700A7"/>
    <w:rsid w:val="00873965"/>
    <w:rsid w:val="00877A0E"/>
    <w:rsid w:val="00890C01"/>
    <w:rsid w:val="008957DE"/>
    <w:rsid w:val="00895901"/>
    <w:rsid w:val="00895F0E"/>
    <w:rsid w:val="008977E5"/>
    <w:rsid w:val="008A1130"/>
    <w:rsid w:val="008A45D2"/>
    <w:rsid w:val="008B56A6"/>
    <w:rsid w:val="008C000A"/>
    <w:rsid w:val="008C1F1B"/>
    <w:rsid w:val="008D071D"/>
    <w:rsid w:val="008D220C"/>
    <w:rsid w:val="008D34A9"/>
    <w:rsid w:val="008F10D9"/>
    <w:rsid w:val="008F552E"/>
    <w:rsid w:val="008F67CD"/>
    <w:rsid w:val="008F7CA3"/>
    <w:rsid w:val="009029F8"/>
    <w:rsid w:val="00904F34"/>
    <w:rsid w:val="0090630E"/>
    <w:rsid w:val="00911E9A"/>
    <w:rsid w:val="0091335A"/>
    <w:rsid w:val="009141B5"/>
    <w:rsid w:val="009237C8"/>
    <w:rsid w:val="00923D05"/>
    <w:rsid w:val="00924485"/>
    <w:rsid w:val="00925772"/>
    <w:rsid w:val="00925F0D"/>
    <w:rsid w:val="00926751"/>
    <w:rsid w:val="009368E8"/>
    <w:rsid w:val="009407B6"/>
    <w:rsid w:val="00941884"/>
    <w:rsid w:val="00945A45"/>
    <w:rsid w:val="009531BB"/>
    <w:rsid w:val="009602C3"/>
    <w:rsid w:val="00964B12"/>
    <w:rsid w:val="00966FC1"/>
    <w:rsid w:val="00970564"/>
    <w:rsid w:val="00970C61"/>
    <w:rsid w:val="009722D3"/>
    <w:rsid w:val="00974CB6"/>
    <w:rsid w:val="009806A6"/>
    <w:rsid w:val="00986706"/>
    <w:rsid w:val="009924F6"/>
    <w:rsid w:val="00995269"/>
    <w:rsid w:val="00996E36"/>
    <w:rsid w:val="009A0445"/>
    <w:rsid w:val="009A2F5F"/>
    <w:rsid w:val="009A3120"/>
    <w:rsid w:val="009A4875"/>
    <w:rsid w:val="009A5F79"/>
    <w:rsid w:val="009A7E37"/>
    <w:rsid w:val="009B03DB"/>
    <w:rsid w:val="009C0741"/>
    <w:rsid w:val="009C2047"/>
    <w:rsid w:val="009C3463"/>
    <w:rsid w:val="009D529E"/>
    <w:rsid w:val="009E4CC8"/>
    <w:rsid w:val="009F254A"/>
    <w:rsid w:val="009F26BB"/>
    <w:rsid w:val="00A15FB7"/>
    <w:rsid w:val="00A370D5"/>
    <w:rsid w:val="00A3796A"/>
    <w:rsid w:val="00A40666"/>
    <w:rsid w:val="00A4317A"/>
    <w:rsid w:val="00A47BD4"/>
    <w:rsid w:val="00A51C5B"/>
    <w:rsid w:val="00A5268E"/>
    <w:rsid w:val="00A7100B"/>
    <w:rsid w:val="00A73CA9"/>
    <w:rsid w:val="00AA105A"/>
    <w:rsid w:val="00AC2D61"/>
    <w:rsid w:val="00AD349B"/>
    <w:rsid w:val="00AD3F96"/>
    <w:rsid w:val="00AE0B24"/>
    <w:rsid w:val="00AE47DF"/>
    <w:rsid w:val="00AE49B2"/>
    <w:rsid w:val="00AE4EFA"/>
    <w:rsid w:val="00AE5CD9"/>
    <w:rsid w:val="00AF4C9B"/>
    <w:rsid w:val="00AF7D28"/>
    <w:rsid w:val="00AF7EFD"/>
    <w:rsid w:val="00B027C6"/>
    <w:rsid w:val="00B02B1D"/>
    <w:rsid w:val="00B045FD"/>
    <w:rsid w:val="00B12DEB"/>
    <w:rsid w:val="00B159B4"/>
    <w:rsid w:val="00B20D6E"/>
    <w:rsid w:val="00B23A4B"/>
    <w:rsid w:val="00B30880"/>
    <w:rsid w:val="00B3327B"/>
    <w:rsid w:val="00B377A7"/>
    <w:rsid w:val="00B42ECF"/>
    <w:rsid w:val="00B44DE4"/>
    <w:rsid w:val="00B518AF"/>
    <w:rsid w:val="00B545A2"/>
    <w:rsid w:val="00B54AAB"/>
    <w:rsid w:val="00B54B75"/>
    <w:rsid w:val="00B60EC3"/>
    <w:rsid w:val="00B63C71"/>
    <w:rsid w:val="00B662C1"/>
    <w:rsid w:val="00B67F11"/>
    <w:rsid w:val="00B71730"/>
    <w:rsid w:val="00B7233C"/>
    <w:rsid w:val="00B73FBF"/>
    <w:rsid w:val="00B81A54"/>
    <w:rsid w:val="00B90A35"/>
    <w:rsid w:val="00B92614"/>
    <w:rsid w:val="00B97CDE"/>
    <w:rsid w:val="00BA13CB"/>
    <w:rsid w:val="00BA19C4"/>
    <w:rsid w:val="00BB40E8"/>
    <w:rsid w:val="00BC4BAC"/>
    <w:rsid w:val="00BC628A"/>
    <w:rsid w:val="00BD2B37"/>
    <w:rsid w:val="00BD4AA8"/>
    <w:rsid w:val="00BE4A9C"/>
    <w:rsid w:val="00BE6EF0"/>
    <w:rsid w:val="00BE777D"/>
    <w:rsid w:val="00BF692B"/>
    <w:rsid w:val="00C01EF5"/>
    <w:rsid w:val="00C02892"/>
    <w:rsid w:val="00C06EBE"/>
    <w:rsid w:val="00C15CAE"/>
    <w:rsid w:val="00C17DC1"/>
    <w:rsid w:val="00C317AF"/>
    <w:rsid w:val="00C37EC7"/>
    <w:rsid w:val="00C423E1"/>
    <w:rsid w:val="00C429DA"/>
    <w:rsid w:val="00C43C22"/>
    <w:rsid w:val="00C46B01"/>
    <w:rsid w:val="00C46ED6"/>
    <w:rsid w:val="00C4794F"/>
    <w:rsid w:val="00C5604B"/>
    <w:rsid w:val="00C575CF"/>
    <w:rsid w:val="00C63D23"/>
    <w:rsid w:val="00C70C0A"/>
    <w:rsid w:val="00C71970"/>
    <w:rsid w:val="00C72781"/>
    <w:rsid w:val="00C75B08"/>
    <w:rsid w:val="00C81FDB"/>
    <w:rsid w:val="00C838A1"/>
    <w:rsid w:val="00C85AD7"/>
    <w:rsid w:val="00C86493"/>
    <w:rsid w:val="00C93440"/>
    <w:rsid w:val="00C97030"/>
    <w:rsid w:val="00CA1DF9"/>
    <w:rsid w:val="00CB1129"/>
    <w:rsid w:val="00CD4516"/>
    <w:rsid w:val="00CE7CC8"/>
    <w:rsid w:val="00CF6431"/>
    <w:rsid w:val="00D0581A"/>
    <w:rsid w:val="00D0608C"/>
    <w:rsid w:val="00D12775"/>
    <w:rsid w:val="00D135D6"/>
    <w:rsid w:val="00D2349A"/>
    <w:rsid w:val="00D23B2A"/>
    <w:rsid w:val="00D26B6E"/>
    <w:rsid w:val="00D32590"/>
    <w:rsid w:val="00D34563"/>
    <w:rsid w:val="00D350A4"/>
    <w:rsid w:val="00D36187"/>
    <w:rsid w:val="00D4410F"/>
    <w:rsid w:val="00D50E2C"/>
    <w:rsid w:val="00D51900"/>
    <w:rsid w:val="00D57812"/>
    <w:rsid w:val="00D72A01"/>
    <w:rsid w:val="00D74645"/>
    <w:rsid w:val="00D749B1"/>
    <w:rsid w:val="00D91526"/>
    <w:rsid w:val="00D957D1"/>
    <w:rsid w:val="00DA0E23"/>
    <w:rsid w:val="00DB046A"/>
    <w:rsid w:val="00DB6DB9"/>
    <w:rsid w:val="00DD7A6F"/>
    <w:rsid w:val="00DE1A7A"/>
    <w:rsid w:val="00DE576A"/>
    <w:rsid w:val="00DE5FD1"/>
    <w:rsid w:val="00E03170"/>
    <w:rsid w:val="00E049A8"/>
    <w:rsid w:val="00E15DCA"/>
    <w:rsid w:val="00E20F8E"/>
    <w:rsid w:val="00E262DA"/>
    <w:rsid w:val="00E319CA"/>
    <w:rsid w:val="00E40116"/>
    <w:rsid w:val="00E469B4"/>
    <w:rsid w:val="00E521CD"/>
    <w:rsid w:val="00E575C9"/>
    <w:rsid w:val="00E632CB"/>
    <w:rsid w:val="00E70C59"/>
    <w:rsid w:val="00E71913"/>
    <w:rsid w:val="00E719D2"/>
    <w:rsid w:val="00E84060"/>
    <w:rsid w:val="00E848DB"/>
    <w:rsid w:val="00E91513"/>
    <w:rsid w:val="00E931D8"/>
    <w:rsid w:val="00EA619D"/>
    <w:rsid w:val="00EB0226"/>
    <w:rsid w:val="00EB28A9"/>
    <w:rsid w:val="00EB2EC6"/>
    <w:rsid w:val="00EB60B3"/>
    <w:rsid w:val="00EC1182"/>
    <w:rsid w:val="00EC1E34"/>
    <w:rsid w:val="00EC4C1B"/>
    <w:rsid w:val="00EC785C"/>
    <w:rsid w:val="00ED7675"/>
    <w:rsid w:val="00EE3573"/>
    <w:rsid w:val="00EE3D07"/>
    <w:rsid w:val="00EE46CD"/>
    <w:rsid w:val="00EE4B56"/>
    <w:rsid w:val="00EE52CD"/>
    <w:rsid w:val="00EF6330"/>
    <w:rsid w:val="00F13B67"/>
    <w:rsid w:val="00F151AB"/>
    <w:rsid w:val="00F167B4"/>
    <w:rsid w:val="00F171FC"/>
    <w:rsid w:val="00F21253"/>
    <w:rsid w:val="00F24D41"/>
    <w:rsid w:val="00F3214C"/>
    <w:rsid w:val="00F32176"/>
    <w:rsid w:val="00F32A05"/>
    <w:rsid w:val="00F34C3E"/>
    <w:rsid w:val="00F3637A"/>
    <w:rsid w:val="00F42C7A"/>
    <w:rsid w:val="00F42DF8"/>
    <w:rsid w:val="00F447CE"/>
    <w:rsid w:val="00F56489"/>
    <w:rsid w:val="00F73D4B"/>
    <w:rsid w:val="00F803DA"/>
    <w:rsid w:val="00F90DEA"/>
    <w:rsid w:val="00FA65BF"/>
    <w:rsid w:val="00FB49EB"/>
    <w:rsid w:val="00FC0AD5"/>
    <w:rsid w:val="00FC5DD9"/>
    <w:rsid w:val="00FD1458"/>
    <w:rsid w:val="00FD1C7F"/>
    <w:rsid w:val="00FD563C"/>
    <w:rsid w:val="00FE08EB"/>
    <w:rsid w:val="00FE679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20BD4E0"/>
  <w15:chartTrackingRefBased/>
  <w15:docId w15:val="{603F5327-37CB-454B-9383-2E11043A2D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9" w:unhideWhenUsed="1"/>
    <w:lsdException w:name="heading 4" w:semiHidden="1" w:uiPriority="9" w:unhideWhenUsed="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rsid w:val="00E03170"/>
  </w:style>
  <w:style w:type="paragraph" w:styleId="berschrift1">
    <w:name w:val="heading 1"/>
    <w:basedOn w:val="Standard"/>
    <w:next w:val="Standard"/>
    <w:link w:val="berschrift1Zchn"/>
    <w:uiPriority w:val="9"/>
    <w:qFormat/>
    <w:rsid w:val="00C423E1"/>
    <w:pPr>
      <w:keepNext/>
      <w:keepLines/>
      <w:spacing w:before="240" w:after="0"/>
      <w:outlineLvl w:val="0"/>
    </w:pPr>
    <w:rPr>
      <w:rFonts w:asciiTheme="majorHAnsi" w:eastAsiaTheme="majorEastAsia" w:hAnsiTheme="majorHAnsi" w:cstheme="majorBidi"/>
      <w:b/>
      <w:color w:val="FFEB00" w:themeColor="accent1"/>
      <w:sz w:val="32"/>
      <w:szCs w:val="32"/>
    </w:rPr>
  </w:style>
  <w:style w:type="paragraph" w:styleId="berschrift2">
    <w:name w:val="heading 2"/>
    <w:aliases w:val="Body text"/>
    <w:basedOn w:val="Standard"/>
    <w:next w:val="Standard"/>
    <w:link w:val="berschrift2Zchn"/>
    <w:uiPriority w:val="9"/>
    <w:unhideWhenUsed/>
    <w:qFormat/>
    <w:rsid w:val="005A3D76"/>
    <w:pPr>
      <w:keepNext/>
      <w:keepLines/>
      <w:spacing w:after="0" w:line="280" w:lineRule="exact"/>
      <w:jc w:val="both"/>
      <w:outlineLvl w:val="1"/>
    </w:pPr>
    <w:rPr>
      <w:rFonts w:asciiTheme="majorHAnsi" w:eastAsiaTheme="majorEastAsia" w:hAnsiTheme="majorHAnsi" w:cstheme="majorBidi"/>
      <w:color w:val="FFEB00" w:themeColor="accent1"/>
      <w:szCs w:val="26"/>
    </w:rPr>
  </w:style>
  <w:style w:type="paragraph" w:styleId="berschrift3">
    <w:name w:val="heading 3"/>
    <w:basedOn w:val="Standard"/>
    <w:next w:val="Standard"/>
    <w:link w:val="berschrift3Zchn"/>
    <w:uiPriority w:val="9"/>
    <w:unhideWhenUsed/>
    <w:rsid w:val="000D2398"/>
    <w:pPr>
      <w:keepNext/>
      <w:keepLines/>
      <w:spacing w:before="40" w:after="0"/>
      <w:outlineLvl w:val="2"/>
    </w:pPr>
    <w:rPr>
      <w:rFonts w:asciiTheme="majorHAnsi" w:eastAsiaTheme="majorEastAsia" w:hAnsiTheme="majorHAnsi" w:cstheme="majorBidi"/>
      <w:color w:val="7F7500" w:themeColor="accent1" w:themeShade="7F"/>
      <w:sz w:val="24"/>
      <w:szCs w:val="24"/>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1Zchn">
    <w:name w:val="Überschrift 1 Zchn"/>
    <w:basedOn w:val="Absatz-Standardschriftart"/>
    <w:link w:val="berschrift1"/>
    <w:uiPriority w:val="9"/>
    <w:rsid w:val="00C423E1"/>
    <w:rPr>
      <w:rFonts w:asciiTheme="majorHAnsi" w:eastAsiaTheme="majorEastAsia" w:hAnsiTheme="majorHAnsi" w:cstheme="majorBidi"/>
      <w:b/>
      <w:color w:val="FFEB00" w:themeColor="accent1"/>
      <w:sz w:val="32"/>
      <w:szCs w:val="32"/>
    </w:rPr>
  </w:style>
  <w:style w:type="character" w:customStyle="1" w:styleId="berschrift2Zchn">
    <w:name w:val="Überschrift 2 Zchn"/>
    <w:aliases w:val="Body text Zchn"/>
    <w:basedOn w:val="Absatz-Standardschriftart"/>
    <w:link w:val="berschrift2"/>
    <w:uiPriority w:val="9"/>
    <w:rsid w:val="005A3D76"/>
    <w:rPr>
      <w:rFonts w:asciiTheme="majorHAnsi" w:eastAsiaTheme="majorEastAsia" w:hAnsiTheme="majorHAnsi" w:cstheme="majorBidi"/>
      <w:color w:val="FFEB00" w:themeColor="accent1"/>
      <w:szCs w:val="26"/>
    </w:rPr>
  </w:style>
  <w:style w:type="paragraph" w:styleId="Kopfzeile">
    <w:name w:val="header"/>
    <w:basedOn w:val="Standard"/>
    <w:link w:val="KopfzeileZchn"/>
    <w:uiPriority w:val="99"/>
    <w:unhideWhenUsed/>
    <w:rsid w:val="000D2398"/>
    <w:pPr>
      <w:tabs>
        <w:tab w:val="center" w:pos="4680"/>
        <w:tab w:val="right" w:pos="9360"/>
      </w:tabs>
      <w:spacing w:after="0" w:line="240" w:lineRule="auto"/>
    </w:pPr>
  </w:style>
  <w:style w:type="character" w:customStyle="1" w:styleId="KopfzeileZchn">
    <w:name w:val="Kopfzeile Zchn"/>
    <w:basedOn w:val="Absatz-Standardschriftart"/>
    <w:link w:val="Kopfzeile"/>
    <w:uiPriority w:val="99"/>
    <w:rsid w:val="000D2398"/>
  </w:style>
  <w:style w:type="paragraph" w:styleId="Fuzeile">
    <w:name w:val="footer"/>
    <w:basedOn w:val="Standard"/>
    <w:link w:val="FuzeileZchn"/>
    <w:uiPriority w:val="99"/>
    <w:unhideWhenUsed/>
    <w:rsid w:val="000D2398"/>
    <w:pPr>
      <w:tabs>
        <w:tab w:val="center" w:pos="4680"/>
        <w:tab w:val="right" w:pos="9360"/>
      </w:tabs>
      <w:spacing w:after="0" w:line="240" w:lineRule="auto"/>
    </w:pPr>
  </w:style>
  <w:style w:type="character" w:customStyle="1" w:styleId="FuzeileZchn">
    <w:name w:val="Fußzeile Zchn"/>
    <w:basedOn w:val="Absatz-Standardschriftart"/>
    <w:link w:val="Fuzeile"/>
    <w:uiPriority w:val="99"/>
    <w:rsid w:val="000D2398"/>
  </w:style>
  <w:style w:type="character" w:customStyle="1" w:styleId="berschrift3Zchn">
    <w:name w:val="Überschrift 3 Zchn"/>
    <w:basedOn w:val="Absatz-Standardschriftart"/>
    <w:link w:val="berschrift3"/>
    <w:uiPriority w:val="9"/>
    <w:rsid w:val="000D2398"/>
    <w:rPr>
      <w:rFonts w:asciiTheme="majorHAnsi" w:eastAsiaTheme="majorEastAsia" w:hAnsiTheme="majorHAnsi" w:cstheme="majorBidi"/>
      <w:color w:val="7F7500" w:themeColor="accent1" w:themeShade="7F"/>
      <w:sz w:val="24"/>
      <w:szCs w:val="24"/>
    </w:rPr>
  </w:style>
  <w:style w:type="paragraph" w:customStyle="1" w:styleId="BasicParagraph">
    <w:name w:val="[Basic Paragraph]"/>
    <w:basedOn w:val="Standard"/>
    <w:uiPriority w:val="99"/>
    <w:rsid w:val="00BB40E8"/>
    <w:pPr>
      <w:autoSpaceDE w:val="0"/>
      <w:autoSpaceDN w:val="0"/>
      <w:adjustRightInd w:val="0"/>
      <w:spacing w:after="0" w:line="288" w:lineRule="auto"/>
      <w:textAlignment w:val="center"/>
    </w:pPr>
    <w:rPr>
      <w:rFonts w:ascii="Minion Pro" w:hAnsi="Minion Pro" w:cs="Minion Pro"/>
      <w:color w:val="000000"/>
      <w:sz w:val="24"/>
      <w:szCs w:val="24"/>
      <w:lang w:val="fr-FR"/>
    </w:rPr>
  </w:style>
  <w:style w:type="character" w:styleId="Zeilennummer">
    <w:name w:val="line number"/>
    <w:basedOn w:val="Absatz-Standardschriftart"/>
    <w:uiPriority w:val="99"/>
    <w:semiHidden/>
    <w:unhideWhenUsed/>
    <w:rsid w:val="00E319CA"/>
  </w:style>
  <w:style w:type="character" w:styleId="Hyperlink">
    <w:name w:val="Hyperlink"/>
    <w:basedOn w:val="Absatz-Standardschriftart"/>
    <w:uiPriority w:val="99"/>
    <w:unhideWhenUsed/>
    <w:rsid w:val="00941884"/>
    <w:rPr>
      <w:color w:val="000000" w:themeColor="hyperlink"/>
      <w:u w:val="single"/>
    </w:rPr>
  </w:style>
  <w:style w:type="character" w:styleId="NichtaufgelsteErwhnung">
    <w:name w:val="Unresolved Mention"/>
    <w:basedOn w:val="Absatz-Standardschriftart"/>
    <w:uiPriority w:val="99"/>
    <w:semiHidden/>
    <w:unhideWhenUsed/>
    <w:rsid w:val="00941884"/>
    <w:rPr>
      <w:color w:val="605E5C"/>
      <w:shd w:val="clear" w:color="auto" w:fill="E1DFDD"/>
    </w:rPr>
  </w:style>
  <w:style w:type="character" w:styleId="Fett">
    <w:name w:val="Strong"/>
    <w:uiPriority w:val="22"/>
    <w:rsid w:val="00C72781"/>
    <w:rPr>
      <w:sz w:val="24"/>
    </w:rPr>
  </w:style>
  <w:style w:type="paragraph" w:styleId="StandardWeb">
    <w:name w:val="Normal (Web)"/>
    <w:basedOn w:val="Standard"/>
    <w:uiPriority w:val="99"/>
    <w:semiHidden/>
    <w:unhideWhenUsed/>
    <w:rsid w:val="00716599"/>
    <w:rPr>
      <w:rFonts w:ascii="Times New Roman" w:hAnsi="Times New Roman" w:cs="Times New Roman"/>
      <w:sz w:val="24"/>
      <w:szCs w:val="24"/>
    </w:rPr>
  </w:style>
  <w:style w:type="paragraph" w:styleId="berarbeitung">
    <w:name w:val="Revision"/>
    <w:hidden/>
    <w:uiPriority w:val="99"/>
    <w:semiHidden/>
    <w:rsid w:val="007D749E"/>
    <w:pPr>
      <w:spacing w:after="0" w:line="240" w:lineRule="auto"/>
    </w:pPr>
  </w:style>
  <w:style w:type="paragraph" w:styleId="KeinLeerraum">
    <w:name w:val="No Spacing"/>
    <w:uiPriority w:val="1"/>
    <w:qFormat/>
    <w:rsid w:val="00377572"/>
    <w:pPr>
      <w:spacing w:after="0" w:line="240" w:lineRule="auto"/>
    </w:pPr>
    <w:rPr>
      <w:kern w:val="2"/>
      <w:sz w:val="24"/>
      <w:szCs w:val="24"/>
      <w:lang w:val="de-DE"/>
      <w14:ligatures w14:val="standardContextual"/>
    </w:rPr>
  </w:style>
  <w:style w:type="character" w:styleId="Kommentarzeichen">
    <w:name w:val="annotation reference"/>
    <w:basedOn w:val="Absatz-Standardschriftart"/>
    <w:uiPriority w:val="99"/>
    <w:semiHidden/>
    <w:unhideWhenUsed/>
    <w:rsid w:val="006226D5"/>
    <w:rPr>
      <w:sz w:val="16"/>
      <w:szCs w:val="16"/>
    </w:rPr>
  </w:style>
  <w:style w:type="paragraph" w:styleId="Kommentartext">
    <w:name w:val="annotation text"/>
    <w:basedOn w:val="Standard"/>
    <w:link w:val="KommentartextZchn"/>
    <w:uiPriority w:val="99"/>
    <w:unhideWhenUsed/>
    <w:rsid w:val="006226D5"/>
    <w:pPr>
      <w:spacing w:line="240" w:lineRule="auto"/>
    </w:pPr>
    <w:rPr>
      <w:sz w:val="20"/>
      <w:szCs w:val="20"/>
    </w:rPr>
  </w:style>
  <w:style w:type="character" w:customStyle="1" w:styleId="KommentartextZchn">
    <w:name w:val="Kommentartext Zchn"/>
    <w:basedOn w:val="Absatz-Standardschriftart"/>
    <w:link w:val="Kommentartext"/>
    <w:uiPriority w:val="99"/>
    <w:rsid w:val="006226D5"/>
    <w:rPr>
      <w:sz w:val="20"/>
      <w:szCs w:val="20"/>
    </w:rPr>
  </w:style>
  <w:style w:type="paragraph" w:styleId="Kommentarthema">
    <w:name w:val="annotation subject"/>
    <w:basedOn w:val="Kommentartext"/>
    <w:next w:val="Kommentartext"/>
    <w:link w:val="KommentarthemaZchn"/>
    <w:uiPriority w:val="99"/>
    <w:semiHidden/>
    <w:unhideWhenUsed/>
    <w:rsid w:val="006226D5"/>
    <w:rPr>
      <w:b/>
      <w:bCs/>
    </w:rPr>
  </w:style>
  <w:style w:type="character" w:customStyle="1" w:styleId="KommentarthemaZchn">
    <w:name w:val="Kommentarthema Zchn"/>
    <w:basedOn w:val="KommentartextZchn"/>
    <w:link w:val="Kommentarthema"/>
    <w:uiPriority w:val="99"/>
    <w:semiHidden/>
    <w:rsid w:val="006226D5"/>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92841208">
      <w:bodyDiv w:val="1"/>
      <w:marLeft w:val="0"/>
      <w:marRight w:val="0"/>
      <w:marTop w:val="0"/>
      <w:marBottom w:val="0"/>
      <w:divBdr>
        <w:top w:val="none" w:sz="0" w:space="0" w:color="auto"/>
        <w:left w:val="none" w:sz="0" w:space="0" w:color="auto"/>
        <w:bottom w:val="none" w:sz="0" w:space="0" w:color="auto"/>
        <w:right w:val="none" w:sz="0" w:space="0" w:color="auto"/>
      </w:divBdr>
    </w:div>
    <w:div w:id="1390836170">
      <w:bodyDiv w:val="1"/>
      <w:marLeft w:val="0"/>
      <w:marRight w:val="0"/>
      <w:marTop w:val="0"/>
      <w:marBottom w:val="0"/>
      <w:divBdr>
        <w:top w:val="none" w:sz="0" w:space="0" w:color="auto"/>
        <w:left w:val="none" w:sz="0" w:space="0" w:color="auto"/>
        <w:bottom w:val="none" w:sz="0" w:space="0" w:color="auto"/>
        <w:right w:val="none" w:sz="0" w:space="0" w:color="auto"/>
      </w:divBdr>
    </w:div>
    <w:div w:id="1595362797">
      <w:bodyDiv w:val="1"/>
      <w:marLeft w:val="0"/>
      <w:marRight w:val="0"/>
      <w:marTop w:val="0"/>
      <w:marBottom w:val="0"/>
      <w:divBdr>
        <w:top w:val="none" w:sz="0" w:space="0" w:color="auto"/>
        <w:left w:val="none" w:sz="0" w:space="0" w:color="auto"/>
        <w:bottom w:val="none" w:sz="0" w:space="0" w:color="auto"/>
        <w:right w:val="none" w:sz="0" w:space="0" w:color="auto"/>
      </w:divBdr>
    </w:div>
    <w:div w:id="1835677814">
      <w:bodyDiv w:val="1"/>
      <w:marLeft w:val="0"/>
      <w:marRight w:val="0"/>
      <w:marTop w:val="0"/>
      <w:marBottom w:val="0"/>
      <w:divBdr>
        <w:top w:val="none" w:sz="0" w:space="0" w:color="auto"/>
        <w:left w:val="none" w:sz="0" w:space="0" w:color="auto"/>
        <w:bottom w:val="none" w:sz="0" w:space="0" w:color="auto"/>
        <w:right w:val="none" w:sz="0" w:space="0" w:color="auto"/>
      </w:divBdr>
    </w:div>
    <w:div w:id="2021931463">
      <w:bodyDiv w:val="1"/>
      <w:marLeft w:val="0"/>
      <w:marRight w:val="0"/>
      <w:marTop w:val="0"/>
      <w:marBottom w:val="0"/>
      <w:divBdr>
        <w:top w:val="none" w:sz="0" w:space="0" w:color="auto"/>
        <w:left w:val="none" w:sz="0" w:space="0" w:color="auto"/>
        <w:bottom w:val="none" w:sz="0" w:space="0" w:color="auto"/>
        <w:right w:val="none" w:sz="0" w:space="0" w:color="auto"/>
      </w:divBdr>
    </w:div>
    <w:div w:id="211204393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footnotes" Target="footnotes.xml"/><Relationship Id="rId13" Type="http://schemas.openxmlformats.org/officeDocument/2006/relationships/image" Target="media/image1.jpe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webSettings" Target="webSettings.xml"/><Relationship Id="rId12" Type="http://schemas.openxmlformats.org/officeDocument/2006/relationships/hyperlink" Target="mailto:ulrich.wolf@sg-weber.de" TargetMode="Externa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hyperlink" Target="https://www.de.weber/vier-produkte" TargetMode="External"/><Relationship Id="rId24" Type="http://schemas.openxmlformats.org/officeDocument/2006/relationships/theme" Target="theme/theme1.xml"/><Relationship Id="rId5" Type="http://schemas.openxmlformats.org/officeDocument/2006/relationships/styles" Target="styles.xml"/><Relationship Id="rId15" Type="http://schemas.openxmlformats.org/officeDocument/2006/relationships/image" Target="media/image3.jpeg"/><Relationship Id="rId23" Type="http://schemas.openxmlformats.org/officeDocument/2006/relationships/fontTable" Target="fontTable.xml"/><Relationship Id="rId10" Type="http://schemas.openxmlformats.org/officeDocument/2006/relationships/hyperlink" Target="https://www.de.weber/weberfloor-maschinentechnik" TargetMode="Externa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endnotes" Target="endnotes.xml"/><Relationship Id="rId14" Type="http://schemas.openxmlformats.org/officeDocument/2006/relationships/image" Target="media/image2.jpeg"/><Relationship Id="rId22" Type="http://schemas.openxmlformats.org/officeDocument/2006/relationships/footer" Target="footer3.xml"/></Relationships>
</file>

<file path=word/_rels/footer2.xml.rels><?xml version="1.0" encoding="UTF-8" standalone="yes"?>
<Relationships xmlns="http://schemas.openxmlformats.org/package/2006/relationships"><Relationship Id="rId1" Type="http://schemas.openxmlformats.org/officeDocument/2006/relationships/image" Target="media/image5.jpg"/></Relationships>
</file>

<file path=word/_rels/footer3.xml.rels><?xml version="1.0" encoding="UTF-8" standalone="yes"?>
<Relationships xmlns="http://schemas.openxmlformats.org/package/2006/relationships"><Relationship Id="rId1" Type="http://schemas.openxmlformats.org/officeDocument/2006/relationships/image" Target="media/image6.png"/></Relationships>
</file>

<file path=word/_rels/header2.xml.rels><?xml version="1.0" encoding="UTF-8" standalone="yes"?>
<Relationships xmlns="http://schemas.openxmlformats.org/package/2006/relationships"><Relationship Id="rId1" Type="http://schemas.openxmlformats.org/officeDocument/2006/relationships/image" Target="media/image5.jpg"/></Relationships>
</file>

<file path=word/_rels/header3.xml.rels><?xml version="1.0" encoding="UTF-8" standalone="yes"?>
<Relationships xmlns="http://schemas.openxmlformats.org/package/2006/relationships"><Relationship Id="rId1" Type="http://schemas.openxmlformats.org/officeDocument/2006/relationships/image" Target="media/image5.jpg"/></Relationships>
</file>

<file path=word/theme/theme1.xml><?xml version="1.0" encoding="utf-8"?>
<a:theme xmlns:a="http://schemas.openxmlformats.org/drawingml/2006/main" name="Office Theme">
  <a:themeElements>
    <a:clrScheme name="Weber 2023">
      <a:dk1>
        <a:srgbClr val="000000"/>
      </a:dk1>
      <a:lt1>
        <a:srgbClr val="FFFFFF"/>
      </a:lt1>
      <a:dk2>
        <a:srgbClr val="FFEB00"/>
      </a:dk2>
      <a:lt2>
        <a:srgbClr val="5A4C40"/>
      </a:lt2>
      <a:accent1>
        <a:srgbClr val="FFEB00"/>
      </a:accent1>
      <a:accent2>
        <a:srgbClr val="FF7800"/>
      </a:accent2>
      <a:accent3>
        <a:srgbClr val="ED0530"/>
      </a:accent3>
      <a:accent4>
        <a:srgbClr val="00ADE1"/>
      </a:accent4>
      <a:accent5>
        <a:srgbClr val="8FAD15"/>
      </a:accent5>
      <a:accent6>
        <a:srgbClr val="E6328C"/>
      </a:accent6>
      <a:hlink>
        <a:srgbClr val="000000"/>
      </a:hlink>
      <a:folHlink>
        <a:srgbClr val="00ADE1"/>
      </a:folHlink>
    </a:clrScheme>
    <a:fontScheme name="SGB to word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269f7f2-65b3-4d3c-822b-4a89e1a1cdb5">
      <Terms xmlns="http://schemas.microsoft.com/office/infopath/2007/PartnerControls"/>
    </lcf76f155ced4ddcb4097134ff3c332f>
    <TaxCatchAll xmlns="31e0f361-4fa9-4eae-ad3f-c65df60650f8" xsi:nil="true"/>
    <Datum xmlns="7269f7f2-65b3-4d3c-822b-4a89e1a1cdb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4B2C5F939B58A0488F2287B78BF91B35" ma:contentTypeVersion="20" ma:contentTypeDescription="Ein neues Dokument erstellen." ma:contentTypeScope="" ma:versionID="6a6a760027ea97663d82e34792da455a">
  <xsd:schema xmlns:xsd="http://www.w3.org/2001/XMLSchema" xmlns:xs="http://www.w3.org/2001/XMLSchema" xmlns:p="http://schemas.microsoft.com/office/2006/metadata/properties" xmlns:ns2="7269f7f2-65b3-4d3c-822b-4a89e1a1cdb5" xmlns:ns3="31e0f361-4fa9-4eae-ad3f-c65df60650f8" targetNamespace="http://schemas.microsoft.com/office/2006/metadata/properties" ma:root="true" ma:fieldsID="ee4ad44ba10798d4e9a0b2c049073af4" ns2:_="" ns3:_="">
    <xsd:import namespace="7269f7f2-65b3-4d3c-822b-4a89e1a1cdb5"/>
    <xsd:import namespace="31e0f361-4fa9-4eae-ad3f-c65df60650f8"/>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Location" minOccurs="0"/>
                <xsd:element ref="ns2:MediaLengthInSeconds" minOccurs="0"/>
                <xsd:element ref="ns2:MediaServiceAutoKeyPoints" minOccurs="0"/>
                <xsd:element ref="ns2:MediaServiceKeyPoints" minOccurs="0"/>
                <xsd:element ref="ns2:lcf76f155ced4ddcb4097134ff3c332f" minOccurs="0"/>
                <xsd:element ref="ns3:TaxCatchAll" minOccurs="0"/>
                <xsd:element ref="ns2:Datum"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269f7f2-65b3-4d3c-822b-4a89e1a1cd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lcf76f155ced4ddcb4097134ff3c332f" ma:index="22" nillable="true" ma:taxonomy="true" ma:internalName="lcf76f155ced4ddcb4097134ff3c332f" ma:taxonomyFieldName="MediaServiceImageTags" ma:displayName="Bildmarkierungen" ma:readOnly="false" ma:fieldId="{5cf76f15-5ced-4ddc-b409-7134ff3c332f}" ma:taxonomyMulti="true" ma:sspId="8a8e937e-a000-4b8d-b995-2f10e0fc0729" ma:termSetId="09814cd3-568e-fe90-9814-8d621ff8fb84" ma:anchorId="fba54fb3-c3e1-fe81-a776-ca4b69148c4d" ma:open="true" ma:isKeyword="false">
      <xsd:complexType>
        <xsd:sequence>
          <xsd:element ref="pc:Terms" minOccurs="0" maxOccurs="1"/>
        </xsd:sequence>
      </xsd:complexType>
    </xsd:element>
    <xsd:element name="Datum" ma:index="24" nillable="true" ma:displayName="Datum" ma:format="DateOnly" ma:internalName="Datum">
      <xsd:simpleType>
        <xsd:restriction base="dms:DateTim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1e0f361-4fa9-4eae-ad3f-c65df60650f8" elementFormDefault="qualified">
    <xsd:import namespace="http://schemas.microsoft.com/office/2006/documentManagement/types"/>
    <xsd:import namespace="http://schemas.microsoft.com/office/infopath/2007/PartnerControls"/>
    <xsd:element name="SharedWithUsers" ma:index="14"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Freigegeben für - Details" ma:internalName="SharedWithDetails" ma:readOnly="true">
      <xsd:simpleType>
        <xsd:restriction base="dms:Note">
          <xsd:maxLength value="255"/>
        </xsd:restriction>
      </xsd:simpleType>
    </xsd:element>
    <xsd:element name="TaxCatchAll" ma:index="23" nillable="true" ma:displayName="Taxonomy Catch All Column" ma:hidden="true" ma:list="{39b7d5f7-0a10-4221-ba8c-e47f0a3f3d59}" ma:internalName="TaxCatchAll" ma:showField="CatchAllData" ma:web="31e0f361-4fa9-4eae-ad3f-c65df60650f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2F8FF35-2737-4A63-AFBF-A014892F62D7}">
  <ds:schemaRefs>
    <ds:schemaRef ds:uri="http://schemas.microsoft.com/sharepoint/v3/contenttype/forms"/>
  </ds:schemaRefs>
</ds:datastoreItem>
</file>

<file path=customXml/itemProps2.xml><?xml version="1.0" encoding="utf-8"?>
<ds:datastoreItem xmlns:ds="http://schemas.openxmlformats.org/officeDocument/2006/customXml" ds:itemID="{BB2AE115-DD2C-4074-825E-B66D2E2B3FB1}">
  <ds:schemaRefs>
    <ds:schemaRef ds:uri="http://schemas.microsoft.com/office/2006/metadata/properties"/>
    <ds:schemaRef ds:uri="http://schemas.microsoft.com/office/infopath/2007/PartnerControls"/>
    <ds:schemaRef ds:uri="7269f7f2-65b3-4d3c-822b-4a89e1a1cdb5"/>
    <ds:schemaRef ds:uri="31e0f361-4fa9-4eae-ad3f-c65df60650f8"/>
  </ds:schemaRefs>
</ds:datastoreItem>
</file>

<file path=customXml/itemProps3.xml><?xml version="1.0" encoding="utf-8"?>
<ds:datastoreItem xmlns:ds="http://schemas.openxmlformats.org/officeDocument/2006/customXml" ds:itemID="{6E490E6D-6623-4533-A7F5-38CCCB111A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269f7f2-65b3-4d3c-822b-4a89e1a1cdb5"/>
    <ds:schemaRef ds:uri="31e0f361-4fa9-4eae-ad3f-c65df60650f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10CBFE5-15A6-4465-B7BD-C5FC4261DBB0}">
  <ds:schemaRefs>
    <ds:schemaRef ds:uri="http://schemas.openxmlformats.org/officeDocument/2006/bibliography"/>
  </ds:schemaRefs>
</ds:datastoreItem>
</file>

<file path=docMetadata/LabelInfo.xml><?xml version="1.0" encoding="utf-8"?>
<clbl:labelList xmlns:clbl="http://schemas.microsoft.com/office/2020/mipLabelMetadata">
  <clbl:label id="{ced06422-c515-4a4e-a1f2-e6a0c0200eae}" enabled="1" method="Standard" siteId="{e339bd4b-2e3b-4035-a452-2112d502f2ff}"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4</Pages>
  <Words>608</Words>
  <Characters>4448</Characters>
  <Application>Microsoft Office Word</Application>
  <DocSecurity>0</DocSecurity>
  <Lines>88</Lines>
  <Paragraphs>25</Paragraphs>
  <ScaleCrop>false</ScaleCrop>
  <HeadingPairs>
    <vt:vector size="6" baseType="variant">
      <vt:variant>
        <vt:lpstr>Titel</vt:lpstr>
      </vt:variant>
      <vt:variant>
        <vt:i4>1</vt:i4>
      </vt:variant>
      <vt:variant>
        <vt:lpstr>Titre</vt:lpstr>
      </vt:variant>
      <vt:variant>
        <vt:i4>1</vt:i4>
      </vt:variant>
      <vt:variant>
        <vt:lpstr>Title</vt:lpstr>
      </vt:variant>
      <vt:variant>
        <vt:i4>1</vt:i4>
      </vt:variant>
    </vt:vector>
  </HeadingPairs>
  <TitlesOfParts>
    <vt:vector size="3" baseType="lpstr">
      <vt:lpstr/>
      <vt:lpstr/>
      <vt:lpstr/>
    </vt:vector>
  </TitlesOfParts>
  <Company/>
  <LinksUpToDate>false</LinksUpToDate>
  <CharactersWithSpaces>5031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Pokeslide</dc:creator>
  <cp:keywords/>
  <dc:description/>
  <cp:lastModifiedBy>Simone Lafrenz</cp:lastModifiedBy>
  <cp:revision>3</cp:revision>
  <cp:lastPrinted>2023-11-01T01:31:00Z</cp:lastPrinted>
  <dcterms:created xsi:type="dcterms:W3CDTF">2025-12-15T10:12:00Z</dcterms:created>
  <dcterms:modified xsi:type="dcterms:W3CDTF">2025-12-15T10:37:00Z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ced06422-c515-4a4e-a1f2-e6a0c0200eae_Enabled">
    <vt:lpwstr>true</vt:lpwstr>
  </property>
  <property fmtid="{D5CDD505-2E9C-101B-9397-08002B2CF9AE}" pid="3" name="MSIP_Label_ced06422-c515-4a4e-a1f2-e6a0c0200eae_SetDate">
    <vt:lpwstr>2023-08-03T12:57:45Z</vt:lpwstr>
  </property>
  <property fmtid="{D5CDD505-2E9C-101B-9397-08002B2CF9AE}" pid="4" name="MSIP_Label_ced06422-c515-4a4e-a1f2-e6a0c0200eae_Method">
    <vt:lpwstr>Standard</vt:lpwstr>
  </property>
  <property fmtid="{D5CDD505-2E9C-101B-9397-08002B2CF9AE}" pid="5" name="MSIP_Label_ced06422-c515-4a4e-a1f2-e6a0c0200eae_Name">
    <vt:lpwstr>Unclassifed</vt:lpwstr>
  </property>
  <property fmtid="{D5CDD505-2E9C-101B-9397-08002B2CF9AE}" pid="6" name="MSIP_Label_ced06422-c515-4a4e-a1f2-e6a0c0200eae_SiteId">
    <vt:lpwstr>e339bd4b-2e3b-4035-a452-2112d502f2ff</vt:lpwstr>
  </property>
  <property fmtid="{D5CDD505-2E9C-101B-9397-08002B2CF9AE}" pid="7" name="MSIP_Label_ced06422-c515-4a4e-a1f2-e6a0c0200eae_ActionId">
    <vt:lpwstr>be77eb8b-03ff-4a18-b0b2-217459ffcf7c</vt:lpwstr>
  </property>
  <property fmtid="{D5CDD505-2E9C-101B-9397-08002B2CF9AE}" pid="8" name="MSIP_Label_ced06422-c515-4a4e-a1f2-e6a0c0200eae_ContentBits">
    <vt:lpwstr>0</vt:lpwstr>
  </property>
  <property fmtid="{D5CDD505-2E9C-101B-9397-08002B2CF9AE}" pid="9" name="ContentTypeId">
    <vt:lpwstr>0x0101004B2C5F939B58A0488F2287B78BF91B35</vt:lpwstr>
  </property>
  <property fmtid="{D5CDD505-2E9C-101B-9397-08002B2CF9AE}" pid="10" name="MediaServiceImageTags">
    <vt:lpwstr/>
  </property>
</Properties>
</file>